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268" r:id="rId3"/>
    <p:sldId id="260" r:id="rId4"/>
    <p:sldId id="261" r:id="rId5"/>
    <p:sldId id="270" r:id="rId6"/>
    <p:sldId id="341" r:id="rId7"/>
    <p:sldId id="342" r:id="rId8"/>
    <p:sldId id="343" r:id="rId9"/>
    <p:sldId id="269" r:id="rId10"/>
    <p:sldId id="295" r:id="rId11"/>
    <p:sldId id="294" r:id="rId12"/>
    <p:sldId id="272" r:id="rId13"/>
    <p:sldId id="335" r:id="rId14"/>
    <p:sldId id="336" r:id="rId15"/>
    <p:sldId id="337" r:id="rId16"/>
    <p:sldId id="338" r:id="rId17"/>
    <p:sldId id="339" r:id="rId18"/>
    <p:sldId id="306" r:id="rId19"/>
    <p:sldId id="307" r:id="rId20"/>
    <p:sldId id="312" r:id="rId21"/>
    <p:sldId id="313" r:id="rId22"/>
    <p:sldId id="310" r:id="rId23"/>
    <p:sldId id="315" r:id="rId24"/>
    <p:sldId id="275" r:id="rId25"/>
    <p:sldId id="262" r:id="rId26"/>
    <p:sldId id="299" r:id="rId27"/>
    <p:sldId id="300" r:id="rId28"/>
    <p:sldId id="311" r:id="rId29"/>
    <p:sldId id="340" r:id="rId30"/>
    <p:sldId id="314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292" r:id="rId58"/>
    <p:sldId id="352" r:id="rId59"/>
    <p:sldId id="287" r:id="rId60"/>
  </p:sldIdLst>
  <p:sldSz cx="18288000" cy="10287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HY헤드라인M" panose="020B0600000101010101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양휘준" initials="양" lastIdx="1" clrIdx="0">
    <p:extLst>
      <p:ext uri="{19B8F6BF-5375-455C-9EA6-DF929625EA0E}">
        <p15:presenceInfo xmlns:p15="http://schemas.microsoft.com/office/powerpoint/2012/main" userId="S::20183035@office.deu.ac.kr::0558e238-2066-4ee2-b37e-5994f765c3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fld id="{34D80230-5868-4C2E-94AE-8B387F6D50B3}" type="datetimeFigureOut">
              <a:rPr lang="ko-KR" altLang="en-US" smtClean="0"/>
              <a:pPr/>
              <a:t>2023-06-08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fld id="{B528E5CF-4C00-45FF-A928-EA7D4F6545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129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헤드라인M" panose="02030600000101010101" pitchFamily="18" charset="-127"/>
        <a:ea typeface="HY헤드라인M" panose="02030600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HY헤드라인M" panose="02030600000101010101" pitchFamily="18" charset="-127"/>
        <a:ea typeface="HY헤드라인M" panose="02030600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HY헤드라인M" panose="02030600000101010101" pitchFamily="18" charset="-127"/>
        <a:ea typeface="HY헤드라인M" panose="02030600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HY헤드라인M" panose="02030600000101010101" pitchFamily="18" charset="-127"/>
        <a:ea typeface="HY헤드라인M" panose="02030600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HY헤드라인M" panose="02030600000101010101" pitchFamily="18" charset="-127"/>
        <a:ea typeface="HY헤드라인M" panose="02030600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965AC-A7E3-43F3-8F25-73C8DE12305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1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965AC-A7E3-43F3-8F25-73C8DE12305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9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8A6F-D93C-4B8C-9AD4-5851D9410E5B}" type="datetime1">
              <a:rPr lang="en-US" altLang="ko-KR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9931213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35C82-103A-4AE3-8D5D-48F7F4140B42}" type="datetime1">
              <a:rPr lang="en-US" altLang="ko-KR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BA8C8-E809-4799-9844-5442F4F24A77}" type="datetime1">
              <a:rPr lang="en-US" altLang="ko-KR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9922249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59BF-E1B4-4CC7-A490-CF382792DF78}" type="datetime1">
              <a:rPr lang="en-US" altLang="ko-KR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A34E-2708-45BB-B565-DA68BBAF26F0}" type="datetime1">
              <a:rPr lang="en-US" altLang="ko-KR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5246F-CBDF-4288-8C5F-DEFAD68DDF4A}" type="datetime1">
              <a:rPr lang="en-US" altLang="ko-KR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6490-F8A0-4527-A8DF-A360E36A1153}" type="datetime1">
              <a:rPr lang="en-US" altLang="ko-KR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CC3D-F699-4E0F-A884-5C00F4BAD42D}" type="datetime1">
              <a:rPr lang="en-US" altLang="ko-KR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15400" y="9922249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1478-9B56-4E19-BD0E-6E90C89F8730}" type="datetime1">
              <a:rPr lang="en-US" altLang="ko-KR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15400" y="9921875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F0BCE-5A07-4F6B-8BE0-A56866EA35D5}" type="datetime1">
              <a:rPr lang="en-US" altLang="ko-KR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15400" y="9940178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9175-18D9-4D83-BB8C-A82CA62C2733}" type="datetime1">
              <a:rPr lang="en-US" altLang="ko-KR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15400" y="9913284"/>
            <a:ext cx="457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</a:defRPr>
            </a:lvl1pPr>
          </a:lstStyle>
          <a:p>
            <a:fld id="{E6334EB7-0DA7-4628-8361-E0E8A8F7E020}" type="datetime1">
              <a:rPr lang="en-US" altLang="ko-KR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9921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Y헤드라인M" panose="02030600000101010101" pitchFamily="18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Y헤드라인M" panose="02030600000101010101" pitchFamily="18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Y헤드라인M" panose="0203060000010101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Y헤드라인M" panose="0203060000010101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Y헤드라인M" panose="0203060000010101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Y헤드라인M" panose="0203060000010101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9.sv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9.svg"/><Relationship Id="rId7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svg"/><Relationship Id="rId7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12" Type="http://schemas.openxmlformats.org/officeDocument/2006/relationships/image" Target="../media/image7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54.png"/><Relationship Id="rId5" Type="http://schemas.openxmlformats.org/officeDocument/2006/relationships/image" Target="../media/image15.png"/><Relationship Id="rId10" Type="http://schemas.openxmlformats.org/officeDocument/2006/relationships/image" Target="../media/image69.svg"/><Relationship Id="rId4" Type="http://schemas.openxmlformats.org/officeDocument/2006/relationships/image" Target="../media/image52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86.svg"/><Relationship Id="rId7" Type="http://schemas.openxmlformats.org/officeDocument/2006/relationships/image" Target="../media/image36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8.sv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4.svg"/><Relationship Id="rId7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36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4.svg"/><Relationship Id="rId7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4.svg"/><Relationship Id="rId7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36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4.sv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2.png"/><Relationship Id="rId9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4.sv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82.pn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4.svg"/><Relationship Id="rId7" Type="http://schemas.openxmlformats.org/officeDocument/2006/relationships/image" Target="../media/image10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4.sv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40.png"/><Relationship Id="rId10" Type="http://schemas.openxmlformats.org/officeDocument/2006/relationships/image" Target="../media/image111.png"/><Relationship Id="rId4" Type="http://schemas.openxmlformats.org/officeDocument/2006/relationships/image" Target="../media/image39.png"/><Relationship Id="rId9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4.svg"/><Relationship Id="rId7" Type="http://schemas.openxmlformats.org/officeDocument/2006/relationships/image" Target="../media/image10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41.png"/><Relationship Id="rId10" Type="http://schemas.openxmlformats.org/officeDocument/2006/relationships/image" Target="../media/image117.png"/><Relationship Id="rId4" Type="http://schemas.openxmlformats.org/officeDocument/2006/relationships/image" Target="../media/image40.png"/><Relationship Id="rId9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4.svg"/><Relationship Id="rId7" Type="http://schemas.openxmlformats.org/officeDocument/2006/relationships/image" Target="../media/image10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4.svg"/><Relationship Id="rId7" Type="http://schemas.openxmlformats.org/officeDocument/2006/relationships/image" Target="../media/image1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4.sv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37.png"/><Relationship Id="rId9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4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36.svg"/><Relationship Id="rId7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67.png"/><Relationship Id="rId4" Type="http://schemas.openxmlformats.org/officeDocument/2006/relationships/image" Target="../media/image161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5.svg"/><Relationship Id="rId12" Type="http://schemas.openxmlformats.org/officeDocument/2006/relationships/image" Target="../media/image16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3.png"/><Relationship Id="rId11" Type="http://schemas.openxmlformats.org/officeDocument/2006/relationships/image" Target="../media/image189.svg"/><Relationship Id="rId5" Type="http://schemas.openxmlformats.org/officeDocument/2006/relationships/image" Target="../media/image183.svg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image" Target="../media/image187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9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6.svg"/><Relationship Id="rId10" Type="http://schemas.openxmlformats.org/officeDocument/2006/relationships/image" Target="../media/image19.svg"/><Relationship Id="rId4" Type="http://schemas.openxmlformats.org/officeDocument/2006/relationships/image" Target="../media/image23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5914286" y="130949"/>
            <a:ext cx="16671768" cy="9377870"/>
          </a:xfrm>
          <a:custGeom>
            <a:avLst/>
            <a:gdLst/>
            <a:ahLst/>
            <a:cxnLst/>
            <a:rect l="l" t="t" r="r" b="b"/>
            <a:pathLst>
              <a:path w="16671768" h="9377870">
                <a:moveTo>
                  <a:pt x="16671768" y="0"/>
                </a:moveTo>
                <a:lnTo>
                  <a:pt x="0" y="0"/>
                </a:lnTo>
                <a:lnTo>
                  <a:pt x="0" y="9377870"/>
                </a:lnTo>
                <a:lnTo>
                  <a:pt x="16671768" y="9377870"/>
                </a:lnTo>
                <a:lnTo>
                  <a:pt x="166717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786262" y="0"/>
            <a:ext cx="12714270" cy="10287000"/>
          </a:xfrm>
          <a:custGeom>
            <a:avLst/>
            <a:gdLst/>
            <a:ahLst/>
            <a:cxnLst/>
            <a:rect l="l" t="t" r="r" b="b"/>
            <a:pathLst>
              <a:path w="12714270" h="10287000">
                <a:moveTo>
                  <a:pt x="12714269" y="0"/>
                </a:moveTo>
                <a:lnTo>
                  <a:pt x="0" y="0"/>
                </a:lnTo>
                <a:lnTo>
                  <a:pt x="0" y="10287000"/>
                </a:lnTo>
                <a:lnTo>
                  <a:pt x="12714269" y="10287000"/>
                </a:lnTo>
                <a:lnTo>
                  <a:pt x="127142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50170" y="6934511"/>
            <a:ext cx="8850759" cy="8850759"/>
          </a:xfrm>
          <a:custGeom>
            <a:avLst/>
            <a:gdLst/>
            <a:ahLst/>
            <a:cxnLst/>
            <a:rect l="l" t="t" r="r" b="b"/>
            <a:pathLst>
              <a:path w="8850759" h="8850759">
                <a:moveTo>
                  <a:pt x="0" y="0"/>
                </a:moveTo>
                <a:lnTo>
                  <a:pt x="8850760" y="0"/>
                </a:lnTo>
                <a:lnTo>
                  <a:pt x="8850760" y="8850760"/>
                </a:lnTo>
                <a:lnTo>
                  <a:pt x="0" y="885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561235" y="1079286"/>
            <a:ext cx="8128428" cy="81284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AF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896016" y="1414082"/>
            <a:ext cx="7458865" cy="745883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7457" r="-3263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98337" y="3613765"/>
            <a:ext cx="8962898" cy="3516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ko-KR" altLang="en-US" sz="6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현대인들의 건강 염려증을 예방하기 위한 자가 진단 헬스케어 서비스</a:t>
            </a:r>
            <a:endParaRPr lang="en-US" sz="6000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028747" y="2568429"/>
            <a:ext cx="9498062" cy="680066"/>
            <a:chOff x="0" y="0"/>
            <a:chExt cx="12664083" cy="90675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2664083" cy="906755"/>
              <a:chOff x="0" y="0"/>
              <a:chExt cx="2152378" cy="1541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152378" cy="154111"/>
              </a:xfrm>
              <a:custGeom>
                <a:avLst/>
                <a:gdLst/>
                <a:ahLst/>
                <a:cxnLst/>
                <a:rect l="l" t="t" r="r" b="b"/>
                <a:pathLst>
                  <a:path w="2152378" h="154111">
                    <a:moveTo>
                      <a:pt x="41570" y="0"/>
                    </a:moveTo>
                    <a:lnTo>
                      <a:pt x="2110808" y="0"/>
                    </a:lnTo>
                    <a:cubicBezTo>
                      <a:pt x="2121833" y="0"/>
                      <a:pt x="2132406" y="4380"/>
                      <a:pt x="2140203" y="12176"/>
                    </a:cubicBezTo>
                    <a:cubicBezTo>
                      <a:pt x="2147998" y="19972"/>
                      <a:pt x="2152378" y="30545"/>
                      <a:pt x="2152378" y="41570"/>
                    </a:cubicBezTo>
                    <a:lnTo>
                      <a:pt x="2152378" y="112541"/>
                    </a:lnTo>
                    <a:cubicBezTo>
                      <a:pt x="2152378" y="123566"/>
                      <a:pt x="2147998" y="134140"/>
                      <a:pt x="2140203" y="141936"/>
                    </a:cubicBezTo>
                    <a:cubicBezTo>
                      <a:pt x="2132406" y="149732"/>
                      <a:pt x="2121833" y="154111"/>
                      <a:pt x="2110808" y="154111"/>
                    </a:cubicBezTo>
                    <a:lnTo>
                      <a:pt x="41570" y="154111"/>
                    </a:lnTo>
                    <a:cubicBezTo>
                      <a:pt x="30545" y="154111"/>
                      <a:pt x="19972" y="149732"/>
                      <a:pt x="12176" y="141936"/>
                    </a:cubicBezTo>
                    <a:cubicBezTo>
                      <a:pt x="4380" y="134140"/>
                      <a:pt x="0" y="123566"/>
                      <a:pt x="0" y="112541"/>
                    </a:cubicBezTo>
                    <a:lnTo>
                      <a:pt x="0" y="41570"/>
                    </a:lnTo>
                    <a:cubicBezTo>
                      <a:pt x="0" y="30545"/>
                      <a:pt x="4380" y="19972"/>
                      <a:pt x="12176" y="12176"/>
                    </a:cubicBezTo>
                    <a:cubicBezTo>
                      <a:pt x="19972" y="4380"/>
                      <a:pt x="30545" y="0"/>
                      <a:pt x="41570" y="0"/>
                    </a:cubicBezTo>
                    <a:close/>
                  </a:path>
                </a:pathLst>
              </a:custGeom>
              <a:solidFill>
                <a:srgbClr val="DCFAFA">
                  <a:alpha val="74902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9041" tIns="59041" rIns="59041" bIns="59041" rtlCol="0" anchor="ctr"/>
              <a:lstStyle/>
              <a:p>
                <a:pPr algn="ctr">
                  <a:lnSpc>
                    <a:spcPts val="3360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169445" y="175077"/>
              <a:ext cx="9627818" cy="53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6"/>
                </a:lnSpc>
              </a:pPr>
              <a:r>
                <a:rPr lang="ko-KR" altLang="en-US" sz="2905" dirty="0" smtClean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동의보감</a:t>
              </a:r>
              <a:r>
                <a:rPr lang="en-US" altLang="ko-KR" sz="2905" dirty="0" smtClean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	(8</a:t>
              </a:r>
              <a:r>
                <a:rPr lang="ko-KR" altLang="en-US" sz="2905" dirty="0" smtClean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r>
                <a:rPr lang="en-US" altLang="ko-KR" sz="2905" smtClean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endParaRPr lang="en-US" sz="2905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939B68FC-28FB-E494-945A-E4D7FB47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97ABC492-7FD2-F3EA-B93D-2162BF800826}"/>
              </a:ext>
            </a:extLst>
          </p:cNvPr>
          <p:cNvSpPr txBox="1"/>
          <p:nvPr/>
        </p:nvSpPr>
        <p:spPr>
          <a:xfrm>
            <a:off x="496291" y="8545999"/>
            <a:ext cx="2656211" cy="1125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이준용 </a:t>
            </a:r>
            <a:r>
              <a:rPr lang="en-US" altLang="ko-KR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20183048</a:t>
            </a:r>
          </a:p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ko-KR" altLang="en-US" sz="2499" u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양휘준</a:t>
            </a:r>
            <a:r>
              <a:rPr lang="ko-KR" altLang="en-US" sz="2499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499" u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20183038</a:t>
            </a:r>
          </a:p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김종원 </a:t>
            </a:r>
            <a:r>
              <a:rPr lang="en-US" altLang="ko-KR" sz="2499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20183032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38834" y="6012460"/>
            <a:ext cx="3086100" cy="552758"/>
            <a:chOff x="0" y="0"/>
            <a:chExt cx="812800" cy="1455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62"/>
                </a:lnSpc>
                <a:spcBef>
                  <a:spcPct val="0"/>
                </a:spcBef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2488345" y="5885109"/>
            <a:ext cx="21669392" cy="512186"/>
          </a:xfrm>
          <a:custGeom>
            <a:avLst/>
            <a:gdLst/>
            <a:ahLst/>
            <a:cxnLst/>
            <a:rect l="l" t="t" r="r" b="b"/>
            <a:pathLst>
              <a:path w="21669392" h="512186">
                <a:moveTo>
                  <a:pt x="0" y="0"/>
                </a:moveTo>
                <a:lnTo>
                  <a:pt x="21669392" y="0"/>
                </a:lnTo>
                <a:lnTo>
                  <a:pt x="21669392" y="512185"/>
                </a:lnTo>
                <a:lnTo>
                  <a:pt x="0" y="512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531209" y="3567192"/>
            <a:ext cx="1901349" cy="190134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09850" y="3571686"/>
            <a:ext cx="1901349" cy="190134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6397" y="1181100"/>
            <a:ext cx="1797520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0"/>
              </a:lnSpc>
            </a:pPr>
            <a:r>
              <a:rPr lang="ko-KR" altLang="en-US" sz="85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en-US" sz="85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07724" y="5984039"/>
            <a:ext cx="314831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454794" y="5950541"/>
            <a:ext cx="161145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Eclipse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234240" y="5984039"/>
            <a:ext cx="305283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Arduino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30" name="Picture 6" descr="Arduino, 로고 아이콘 에 Vector Logo">
            <a:extLst>
              <a:ext uri="{FF2B5EF4-FFF2-40B4-BE49-F238E27FC236}">
                <a16:creationId xmlns:a16="http://schemas.microsoft.com/office/drawing/2014/main" id="{5809A1F6-14D3-81E6-D694-654D512C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1" y="-4081930"/>
            <a:ext cx="315828" cy="1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8C8FE61E-3721-9E24-946D-9069418BCF3C}"/>
              </a:ext>
            </a:extLst>
          </p:cNvPr>
          <p:cNvGrpSpPr/>
          <p:nvPr/>
        </p:nvGrpSpPr>
        <p:grpSpPr>
          <a:xfrm>
            <a:off x="10035585" y="3569628"/>
            <a:ext cx="1892864" cy="1901349"/>
            <a:chOff x="1813" y="0"/>
            <a:chExt cx="809173" cy="81280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D6D8ED7-A218-F14F-E495-D993251085A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CA5715E3-E86F-A73B-0E45-7D573136B73B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5" name="Group 14">
            <a:extLst>
              <a:ext uri="{FF2B5EF4-FFF2-40B4-BE49-F238E27FC236}">
                <a16:creationId xmlns:a16="http://schemas.microsoft.com/office/drawing/2014/main" id="{8BF48F09-C498-308E-E29C-5F7B884D4FA9}"/>
              </a:ext>
            </a:extLst>
          </p:cNvPr>
          <p:cNvGrpSpPr/>
          <p:nvPr/>
        </p:nvGrpSpPr>
        <p:grpSpPr>
          <a:xfrm>
            <a:off x="13814227" y="3504767"/>
            <a:ext cx="1892864" cy="1901349"/>
            <a:chOff x="1813" y="0"/>
            <a:chExt cx="809173" cy="812800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AABF9EA5-2329-8576-BAD2-F3620837EA5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C04C2A0D-BBEB-C891-39DE-A0AA9FC55FA8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D47AAE2E-02EB-8907-A6ED-F1FF197064C1}"/>
              </a:ext>
            </a:extLst>
          </p:cNvPr>
          <p:cNvSpPr txBox="1"/>
          <p:nvPr/>
        </p:nvSpPr>
        <p:spPr>
          <a:xfrm>
            <a:off x="9976559" y="5956129"/>
            <a:ext cx="201091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Studio</a:t>
            </a:r>
          </a:p>
        </p:txBody>
      </p:sp>
      <p:pic>
        <p:nvPicPr>
          <p:cNvPr id="6" name="Picture 4" descr="Java, 래, 워드마크, 로고 아이콘 에 Devicon">
            <a:extLst>
              <a:ext uri="{FF2B5EF4-FFF2-40B4-BE49-F238E27FC236}">
                <a16:creationId xmlns:a16="http://schemas.microsoft.com/office/drawing/2014/main" id="{0250333E-6785-C603-DAF9-E78BEAA5C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709" y="3819482"/>
            <a:ext cx="1236346" cy="123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Eclipse 아이콘 에 Papirus Apps">
            <a:extLst>
              <a:ext uri="{FF2B5EF4-FFF2-40B4-BE49-F238E27FC236}">
                <a16:creationId xmlns:a16="http://schemas.microsoft.com/office/drawing/2014/main" id="{2D3315DE-E7BE-F5CF-9017-9210FC23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03" y="3893232"/>
            <a:ext cx="1223436" cy="122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BD35BE1B-3DD5-31F4-9605-B2BF93DE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337" y="3893232"/>
            <a:ext cx="1177360" cy="12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rduino, 로고 아이콘 에 Vector Logo">
            <a:extLst>
              <a:ext uri="{FF2B5EF4-FFF2-40B4-BE49-F238E27FC236}">
                <a16:creationId xmlns:a16="http://schemas.microsoft.com/office/drawing/2014/main" id="{E8F8B775-A101-9AF7-01B6-B225A4A5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8249" y="3930377"/>
            <a:ext cx="2144820" cy="107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AFAB5FB2-CFA2-C2FC-C572-8A327B39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3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38834" y="6012460"/>
            <a:ext cx="3086100" cy="552758"/>
            <a:chOff x="0" y="0"/>
            <a:chExt cx="812800" cy="1455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62"/>
                </a:lnSpc>
                <a:spcBef>
                  <a:spcPct val="0"/>
                </a:spcBef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2488345" y="5885109"/>
            <a:ext cx="21669392" cy="512186"/>
          </a:xfrm>
          <a:custGeom>
            <a:avLst/>
            <a:gdLst/>
            <a:ahLst/>
            <a:cxnLst/>
            <a:rect l="l" t="t" r="r" b="b"/>
            <a:pathLst>
              <a:path w="21669392" h="512186">
                <a:moveTo>
                  <a:pt x="0" y="0"/>
                </a:moveTo>
                <a:lnTo>
                  <a:pt x="21669392" y="0"/>
                </a:lnTo>
                <a:lnTo>
                  <a:pt x="21669392" y="512185"/>
                </a:lnTo>
                <a:lnTo>
                  <a:pt x="0" y="512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531209" y="3567192"/>
            <a:ext cx="1901349" cy="190134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09850" y="3571686"/>
            <a:ext cx="1901349" cy="190134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6397" y="1181100"/>
            <a:ext cx="17975206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0"/>
              </a:lnSpc>
            </a:pPr>
            <a:r>
              <a:rPr lang="ko-KR" altLang="en-US" sz="85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en-US" sz="85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07724" y="5984039"/>
            <a:ext cx="314831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54794" y="5950541"/>
            <a:ext cx="161145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Tomcat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234240" y="5984039"/>
            <a:ext cx="3052839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OpenAi</a:t>
            </a:r>
            <a:endParaRPr lang="en-US" sz="21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오라클 DB 아키텍쳐 살펴보기 (Database, Instance, Files, Memory, Process)">
            <a:extLst>
              <a:ext uri="{FF2B5EF4-FFF2-40B4-BE49-F238E27FC236}">
                <a16:creationId xmlns:a16="http://schemas.microsoft.com/office/drawing/2014/main" id="{D0390053-6203-7AF6-C318-212F4498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832584"/>
            <a:ext cx="1390033" cy="13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, 로고 아이콘 에 Vector Logo">
            <a:extLst>
              <a:ext uri="{FF2B5EF4-FFF2-40B4-BE49-F238E27FC236}">
                <a16:creationId xmlns:a16="http://schemas.microsoft.com/office/drawing/2014/main" id="{5809A1F6-14D3-81E6-D694-654D512C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1" y="-4081930"/>
            <a:ext cx="315828" cy="1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sp 파일 형식 기호 - 무료 상호 작용개 아이콘">
            <a:extLst>
              <a:ext uri="{FF2B5EF4-FFF2-40B4-BE49-F238E27FC236}">
                <a16:creationId xmlns:a16="http://schemas.microsoft.com/office/drawing/2014/main" id="{67B39BE0-8F7B-1A1E-EF3B-382CBF9A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961" y="3985944"/>
            <a:ext cx="1063841" cy="106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ache-Tomcat] - 톰캣 설치 및 이클립스 연동">
            <a:extLst>
              <a:ext uri="{FF2B5EF4-FFF2-40B4-BE49-F238E27FC236}">
                <a16:creationId xmlns:a16="http://schemas.microsoft.com/office/drawing/2014/main" id="{4441CE68-FC4D-A45B-B890-B9B9151F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085" y="3862518"/>
            <a:ext cx="1414876" cy="14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uGet Gallery | OpenAI.Net 1.0.4">
            <a:extLst>
              <a:ext uri="{FF2B5EF4-FFF2-40B4-BE49-F238E27FC236}">
                <a16:creationId xmlns:a16="http://schemas.microsoft.com/office/drawing/2014/main" id="{5509E59F-E7FD-450F-E731-44948ECC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9724" y="3921379"/>
            <a:ext cx="1061869" cy="108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10">
            <a:extLst>
              <a:ext uri="{FF2B5EF4-FFF2-40B4-BE49-F238E27FC236}">
                <a16:creationId xmlns:a16="http://schemas.microsoft.com/office/drawing/2014/main" id="{8C8FE61E-3721-9E24-946D-9069418BCF3C}"/>
              </a:ext>
            </a:extLst>
          </p:cNvPr>
          <p:cNvGrpSpPr/>
          <p:nvPr/>
        </p:nvGrpSpPr>
        <p:grpSpPr>
          <a:xfrm>
            <a:off x="10035585" y="3569628"/>
            <a:ext cx="1892864" cy="1901349"/>
            <a:chOff x="1813" y="0"/>
            <a:chExt cx="809173" cy="81280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D6D8ED7-A218-F14F-E495-D993251085A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CA5715E3-E86F-A73B-0E45-7D573136B73B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5" name="Group 14">
            <a:extLst>
              <a:ext uri="{FF2B5EF4-FFF2-40B4-BE49-F238E27FC236}">
                <a16:creationId xmlns:a16="http://schemas.microsoft.com/office/drawing/2014/main" id="{8BF48F09-C498-308E-E29C-5F7B884D4FA9}"/>
              </a:ext>
            </a:extLst>
          </p:cNvPr>
          <p:cNvGrpSpPr/>
          <p:nvPr/>
        </p:nvGrpSpPr>
        <p:grpSpPr>
          <a:xfrm>
            <a:off x="13814227" y="3504767"/>
            <a:ext cx="1892864" cy="1901349"/>
            <a:chOff x="1813" y="0"/>
            <a:chExt cx="809173" cy="812800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AABF9EA5-2329-8576-BAD2-F3620837EA51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C04C2A0D-BBEB-C891-39DE-A0AA9FC55FA8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D47AAE2E-02EB-8907-A6ED-F1FF197064C1}"/>
              </a:ext>
            </a:extLst>
          </p:cNvPr>
          <p:cNvSpPr txBox="1"/>
          <p:nvPr/>
        </p:nvSpPr>
        <p:spPr>
          <a:xfrm>
            <a:off x="10181084" y="5950542"/>
            <a:ext cx="1611457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Oracle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A1255-7CA8-C93A-6E5F-DFCF019D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4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267" r="25510"/>
            <a:stretch>
              <a:fillRect/>
            </a:stretch>
          </p:blipFill>
          <p:spPr>
            <a:xfrm flipH="1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44000" y="3973403"/>
            <a:ext cx="6593739" cy="6313597"/>
            <a:chOff x="0" y="0"/>
            <a:chExt cx="1736623" cy="1662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6622" cy="1662840"/>
            </a:xfrm>
            <a:custGeom>
              <a:avLst/>
              <a:gdLst/>
              <a:ahLst/>
              <a:cxnLst/>
              <a:rect l="l" t="t" r="r" b="b"/>
              <a:pathLst>
                <a:path w="1736622" h="1662840">
                  <a:moveTo>
                    <a:pt x="0" y="0"/>
                  </a:moveTo>
                  <a:lnTo>
                    <a:pt x="1736622" y="0"/>
                  </a:lnTo>
                  <a:lnTo>
                    <a:pt x="1736622" y="1662840"/>
                  </a:lnTo>
                  <a:lnTo>
                    <a:pt x="0" y="1662840"/>
                  </a:lnTo>
                  <a:close/>
                </a:path>
              </a:pathLst>
            </a:custGeom>
            <a:solidFill>
              <a:srgbClr val="18BBCB">
                <a:alpha val="6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50261" y="3973403"/>
            <a:ext cx="6593739" cy="6313597"/>
            <a:chOff x="0" y="0"/>
            <a:chExt cx="1736623" cy="1662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6622" cy="1662840"/>
            </a:xfrm>
            <a:custGeom>
              <a:avLst/>
              <a:gdLst/>
              <a:ahLst/>
              <a:cxnLst/>
              <a:rect l="l" t="t" r="r" b="b"/>
              <a:pathLst>
                <a:path w="1736622" h="1662840">
                  <a:moveTo>
                    <a:pt x="0" y="0"/>
                  </a:moveTo>
                  <a:lnTo>
                    <a:pt x="1736622" y="0"/>
                  </a:lnTo>
                  <a:lnTo>
                    <a:pt x="1736622" y="1662840"/>
                  </a:lnTo>
                  <a:lnTo>
                    <a:pt x="0" y="1662840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417646"/>
            <a:ext cx="71999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Services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57878" y="5150644"/>
            <a:ext cx="3870752" cy="2004440"/>
            <a:chOff x="0" y="9525"/>
            <a:chExt cx="5161003" cy="267258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"/>
              <a:ext cx="5161003" cy="64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질병 진단</a:t>
              </a:r>
              <a:endParaRPr lang="en-US" sz="32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72242"/>
              <a:ext cx="5161003" cy="1709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질환 백과에 있는 데이터들을 통해 사용자의 문진결과를 바탕으로 의심 질병을 진단해주는 시스템</a:t>
              </a:r>
              <a:endPara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57878" y="7786645"/>
            <a:ext cx="3870752" cy="1359853"/>
            <a:chOff x="0" y="9525"/>
            <a:chExt cx="5161003" cy="181313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525"/>
              <a:ext cx="5161003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ChatGPT</a:t>
              </a:r>
              <a:r>
                <a:rPr 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Q&amp;A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67728"/>
              <a:ext cx="5161003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ChatGPT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통해 사용자의 질문에 대한 답변 서비스</a:t>
              </a:r>
              <a:endPara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24493" y="5150644"/>
            <a:ext cx="4032753" cy="1683840"/>
            <a:chOff x="0" y="9525"/>
            <a:chExt cx="5377004" cy="224511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9525"/>
              <a:ext cx="5377004" cy="64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질환 백과사전</a:t>
              </a:r>
              <a:endParaRPr lang="en-US" sz="32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72242"/>
              <a:ext cx="5161003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사용자가 특정 신체부위나 특정 키워드 검색을 통해 질환 정보를 열람할 수 있다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24493" y="7786645"/>
            <a:ext cx="4032753" cy="1680454"/>
            <a:chOff x="0" y="9525"/>
            <a:chExt cx="5377004" cy="224060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525"/>
              <a:ext cx="5377004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일일 건강 체크</a:t>
              </a:r>
              <a:endParaRPr lang="en-US" sz="32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67728"/>
              <a:ext cx="5161003" cy="128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심전도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근전도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심박수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체온 검사를 개발된 </a:t>
              </a:r>
              <a:r>
                <a:rPr lang="ko-KR" altLang="en-US" sz="2100" u="none" dirty="0" err="1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아두이노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기기를 통해 검사할 수 있다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8F1860B-50DB-5968-0B94-D60EC0D4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FC573-8363-1A95-0B35-4AD9DC585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1673013"/>
            <a:ext cx="3390900" cy="7535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26700-2C33-2182-FAEC-12876D9EF004}"/>
              </a:ext>
            </a:extLst>
          </p:cNvPr>
          <p:cNvSpPr txBox="1"/>
          <p:nvPr/>
        </p:nvSpPr>
        <p:spPr>
          <a:xfrm>
            <a:off x="4715956" y="941876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비로그인 메인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0DA1C-40FE-14B9-AE45-D97F3E1F05E2}"/>
              </a:ext>
            </a:extLst>
          </p:cNvPr>
          <p:cNvSpPr txBox="1"/>
          <p:nvPr/>
        </p:nvSpPr>
        <p:spPr>
          <a:xfrm>
            <a:off x="11602969" y="941876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5B1253-39FE-48C0-3584-17A5C6D59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587" y="1673824"/>
            <a:ext cx="3390900" cy="75353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3E3D66-CD54-FB02-F23E-796910A6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질병 진단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FC573-8363-1A95-0B35-4AD9DC585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0" y="1673824"/>
            <a:ext cx="3390900" cy="75353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16CEE1-71C1-042C-F5D9-0C6BF440B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671392"/>
            <a:ext cx="3390900" cy="75353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F0920E-505B-6685-2B6B-F98C27CDF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1671392"/>
            <a:ext cx="3390900" cy="7535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E26700-2C33-2182-FAEC-12876D9EF004}"/>
              </a:ext>
            </a:extLst>
          </p:cNvPr>
          <p:cNvSpPr txBox="1"/>
          <p:nvPr/>
        </p:nvSpPr>
        <p:spPr>
          <a:xfrm>
            <a:off x="3469933" y="9418898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83A05-46D4-F4A3-A4D8-BC40B11539A4}"/>
              </a:ext>
            </a:extLst>
          </p:cNvPr>
          <p:cNvSpPr txBox="1"/>
          <p:nvPr/>
        </p:nvSpPr>
        <p:spPr>
          <a:xfrm>
            <a:off x="7927633" y="9418898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완료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0DA1C-40FE-14B9-AE45-D97F3E1F05E2}"/>
              </a:ext>
            </a:extLst>
          </p:cNvPr>
          <p:cNvSpPr txBox="1"/>
          <p:nvPr/>
        </p:nvSpPr>
        <p:spPr>
          <a:xfrm>
            <a:off x="12385333" y="941876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 후 메인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39DC60-4471-9C16-F08C-E65A3ABE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 백과사전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25456-5DE0-52A3-6B59-49DE250BF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03" y="1791511"/>
            <a:ext cx="3152852" cy="70063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BD2496-6551-A92E-8404-DED75F088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20" y="1791511"/>
            <a:ext cx="3152852" cy="7006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F5D7CF-72FA-5D01-A1B9-663209375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574" y="1790700"/>
            <a:ext cx="3152852" cy="70063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9C85F7-5777-A00B-5B88-CBAD6144E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8891" y="1805292"/>
            <a:ext cx="3152852" cy="70063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1E1329-C338-C5B4-834F-9E863630E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10208" y="1805292"/>
            <a:ext cx="3152852" cy="70063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28EC4-B938-CF96-735D-13C094B7CC86}"/>
              </a:ext>
            </a:extLst>
          </p:cNvPr>
          <p:cNvSpPr txBox="1"/>
          <p:nvPr/>
        </p:nvSpPr>
        <p:spPr>
          <a:xfrm>
            <a:off x="333983" y="9029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 백과사전 메인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E2E832-A232-2458-52D3-C6A28A34C9D6}"/>
              </a:ext>
            </a:extLst>
          </p:cNvPr>
          <p:cNvSpPr txBox="1"/>
          <p:nvPr/>
        </p:nvSpPr>
        <p:spPr>
          <a:xfrm>
            <a:off x="4143982" y="900001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다리 카테고리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D47E8-B3B7-E298-DF00-891A76B9865B}"/>
              </a:ext>
            </a:extLst>
          </p:cNvPr>
          <p:cNvSpPr txBox="1"/>
          <p:nvPr/>
        </p:nvSpPr>
        <p:spPr>
          <a:xfrm>
            <a:off x="7848600" y="900001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페이징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DAFBA7-D3D4-0A47-5D73-529686D57ED1}"/>
              </a:ext>
            </a:extLst>
          </p:cNvPr>
          <p:cNvSpPr txBox="1"/>
          <p:nvPr/>
        </p:nvSpPr>
        <p:spPr>
          <a:xfrm>
            <a:off x="11473745" y="9032132"/>
            <a:ext cx="278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자주 찾는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질병명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검색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6FF66E-D78B-4DA7-B32C-34D1B2E9DBFB}"/>
              </a:ext>
            </a:extLst>
          </p:cNvPr>
          <p:cNvSpPr txBox="1"/>
          <p:nvPr/>
        </p:nvSpPr>
        <p:spPr>
          <a:xfrm>
            <a:off x="15291881" y="9029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검색 기능 사용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58C6EA-A5F6-CD15-5663-1632011B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 err="1">
                <a:solidFill>
                  <a:srgbClr val="18BBCB"/>
                </a:solidFill>
                <a:latin typeface="HY헤드라인M" panose="02030600000101010101" pitchFamily="18" charset="-127"/>
              </a:rPr>
              <a:t>ChatGPT</a:t>
            </a: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 Q&amp;A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B7E382-ECD5-F1E7-9F89-479BDE368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533253"/>
            <a:ext cx="3539543" cy="78656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E4717D-DE5D-B9EA-3192-18096D12D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1533253"/>
            <a:ext cx="3539543" cy="7865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CF0EA-566F-E224-4E9D-1913237090FD}"/>
              </a:ext>
            </a:extLst>
          </p:cNvPr>
          <p:cNvSpPr txBox="1"/>
          <p:nvPr/>
        </p:nvSpPr>
        <p:spPr>
          <a:xfrm>
            <a:off x="4438290" y="9503952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3984C-BC8E-0012-5683-82EB46BCD841}"/>
              </a:ext>
            </a:extLst>
          </p:cNvPr>
          <p:cNvSpPr txBox="1"/>
          <p:nvPr/>
        </p:nvSpPr>
        <p:spPr>
          <a:xfrm>
            <a:off x="10534290" y="9532845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CE61EB-AF5C-2360-5622-1E7C4BAE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건강 체크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2150B4-1491-87C1-8800-036B3A440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66900"/>
            <a:ext cx="2623185" cy="5829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23A330-AE56-B1EA-09C3-380598369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282" y="1866900"/>
            <a:ext cx="2623185" cy="5829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6FC668-117A-9E5B-8114-FCAD3A549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964" y="1866900"/>
            <a:ext cx="2623185" cy="582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D93DE3-5809-2F80-9E53-7A9F80DB6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055" y="1866900"/>
            <a:ext cx="2623185" cy="5829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4EA1AB-E358-93A6-3151-FC6F78AC793A}"/>
              </a:ext>
            </a:extLst>
          </p:cNvPr>
          <p:cNvSpPr txBox="1"/>
          <p:nvPr/>
        </p:nvSpPr>
        <p:spPr>
          <a:xfrm>
            <a:off x="551111" y="798123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일일 건강 체크 메인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C48F7-4EC3-C6AB-BB8D-3D1EF0B3D8F2}"/>
              </a:ext>
            </a:extLst>
          </p:cNvPr>
          <p:cNvSpPr txBox="1"/>
          <p:nvPr/>
        </p:nvSpPr>
        <p:spPr>
          <a:xfrm>
            <a:off x="3450853" y="798123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요청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34E87-D826-36C8-8C39-6FB154A9FA16}"/>
              </a:ext>
            </a:extLst>
          </p:cNvPr>
          <p:cNvSpPr txBox="1"/>
          <p:nvPr/>
        </p:nvSpPr>
        <p:spPr>
          <a:xfrm>
            <a:off x="6402475" y="7985605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94ED1-1211-B35D-9F3F-25ECD7233200}"/>
              </a:ext>
            </a:extLst>
          </p:cNvPr>
          <p:cNvSpPr txBox="1"/>
          <p:nvPr/>
        </p:nvSpPr>
        <p:spPr>
          <a:xfrm>
            <a:off x="9313566" y="798123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장치 연결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21060-59FA-BB36-8E8C-9592D1925805}"/>
              </a:ext>
            </a:extLst>
          </p:cNvPr>
          <p:cNvSpPr txBox="1"/>
          <p:nvPr/>
        </p:nvSpPr>
        <p:spPr>
          <a:xfrm>
            <a:off x="12221413" y="798123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장치 연결 상태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8E144A-D710-EABF-80DD-6556F32BD062}"/>
              </a:ext>
            </a:extLst>
          </p:cNvPr>
          <p:cNvSpPr txBox="1"/>
          <p:nvPr/>
        </p:nvSpPr>
        <p:spPr>
          <a:xfrm>
            <a:off x="15129260" y="7981237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수신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0E461E-0DA3-99C4-2F43-2128180BA6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7745" y="1866900"/>
            <a:ext cx="2581566" cy="5736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C9E8B8-C6E3-DC8C-005C-50A420AC8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79900" y="1866900"/>
            <a:ext cx="2623185" cy="58293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6112C-8C84-5846-BDB5-3B6585F1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8181570" cy="10287000"/>
            <a:chOff x="0" y="0"/>
            <a:chExt cx="215481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4817" cy="2709333"/>
            </a:xfrm>
            <a:custGeom>
              <a:avLst/>
              <a:gdLst/>
              <a:ahLst/>
              <a:cxnLst/>
              <a:rect l="l" t="t" r="r" b="b"/>
              <a:pathLst>
                <a:path w="2154817" h="2709333">
                  <a:moveTo>
                    <a:pt x="0" y="0"/>
                  </a:moveTo>
                  <a:lnTo>
                    <a:pt x="2154817" y="0"/>
                  </a:lnTo>
                  <a:lnTo>
                    <a:pt x="21548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181570" cy="10287000"/>
            <a:chOff x="0" y="0"/>
            <a:chExt cx="10908760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35000"/>
            </a:blip>
            <a:srcRect t="8193" b="8193"/>
            <a:stretch>
              <a:fillRect/>
            </a:stretch>
          </p:blipFill>
          <p:spPr>
            <a:xfrm>
              <a:off x="0" y="0"/>
              <a:ext cx="10908760" cy="13716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553380" y="1794846"/>
            <a:ext cx="1870356" cy="1870356"/>
            <a:chOff x="0" y="0"/>
            <a:chExt cx="2493808" cy="249380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493808" cy="249380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524597" y="594386"/>
              <a:ext cx="1444614" cy="1134679"/>
            </a:xfrm>
            <a:custGeom>
              <a:avLst/>
              <a:gdLst/>
              <a:ahLst/>
              <a:cxnLst/>
              <a:rect l="l" t="t" r="r" b="b"/>
              <a:pathLst>
                <a:path w="1444614" h="1134679">
                  <a:moveTo>
                    <a:pt x="0" y="0"/>
                  </a:moveTo>
                  <a:lnTo>
                    <a:pt x="1444614" y="0"/>
                  </a:lnTo>
                  <a:lnTo>
                    <a:pt x="1444614" y="1134679"/>
                  </a:lnTo>
                  <a:lnTo>
                    <a:pt x="0" y="1134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553380" y="5633255"/>
            <a:ext cx="1870356" cy="18703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29633" y="1794846"/>
            <a:ext cx="1870356" cy="1870356"/>
            <a:chOff x="0" y="0"/>
            <a:chExt cx="2493808" cy="249380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493808" cy="249380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688419" y="522454"/>
              <a:ext cx="1116971" cy="1448901"/>
            </a:xfrm>
            <a:custGeom>
              <a:avLst/>
              <a:gdLst/>
              <a:ahLst/>
              <a:cxnLst/>
              <a:rect l="l" t="t" r="r" b="b"/>
              <a:pathLst>
                <a:path w="1116971" h="1448901">
                  <a:moveTo>
                    <a:pt x="0" y="0"/>
                  </a:moveTo>
                  <a:lnTo>
                    <a:pt x="1116970" y="0"/>
                  </a:lnTo>
                  <a:lnTo>
                    <a:pt x="1116970" y="1448900"/>
                  </a:lnTo>
                  <a:lnTo>
                    <a:pt x="0" y="1448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0029633" y="5633255"/>
            <a:ext cx="1870356" cy="187035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58349" y="3785732"/>
            <a:ext cx="693461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하드웨어 구성</a:t>
            </a:r>
            <a:endParaRPr lang="en-US" sz="8000" u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965469" y="4044145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예산서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965469" y="7882554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보드</a:t>
            </a:r>
            <a:r>
              <a:rPr lang="en-US" altLang="ko-KR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Lcd, </a:t>
            </a: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</a:t>
            </a:r>
            <a:endParaRPr lang="en-US" altLang="ko-KR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489216" y="4044145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센서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89216" y="7882554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회로도 및 구현 모습 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Freeform 34">
            <a:extLst>
              <a:ext uri="{FF2B5EF4-FFF2-40B4-BE49-F238E27FC236}">
                <a16:creationId xmlns:a16="http://schemas.microsoft.com/office/drawing/2014/main" id="{E9C263EA-E1CF-CF0D-E3EC-AA8B123C94FC}"/>
              </a:ext>
            </a:extLst>
          </p:cNvPr>
          <p:cNvSpPr/>
          <p:nvPr/>
        </p:nvSpPr>
        <p:spPr>
          <a:xfrm>
            <a:off x="15047796" y="6126143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35" name="그래픽 34" descr="프로세서 윤곽선">
            <a:extLst>
              <a:ext uri="{FF2B5EF4-FFF2-40B4-BE49-F238E27FC236}">
                <a16:creationId xmlns:a16="http://schemas.microsoft.com/office/drawing/2014/main" id="{7CCE5BB6-1D2F-4C89-E1C4-9FE3CD699F4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356781" y="5966953"/>
            <a:ext cx="1216057" cy="1216057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36501E6-4AC5-5381-C20D-950C3209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8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예산서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3FBDE6F-9C63-933C-7830-3664012EF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854225"/>
              </p:ext>
            </p:extLst>
          </p:nvPr>
        </p:nvGraphicFramePr>
        <p:xfrm>
          <a:off x="4191793" y="3103880"/>
          <a:ext cx="9904414" cy="407924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2657177709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663809690"/>
                    </a:ext>
                  </a:extLst>
                </a:gridCol>
                <a:gridCol w="467043">
                  <a:extLst>
                    <a:ext uri="{9D8B030D-6E8A-4147-A177-3AD203B41FA5}">
                      <a16:colId xmlns:a16="http://schemas.microsoft.com/office/drawing/2014/main" val="4037786337"/>
                    </a:ext>
                  </a:extLst>
                </a:gridCol>
                <a:gridCol w="5440680">
                  <a:extLst>
                    <a:ext uri="{9D8B030D-6E8A-4147-A177-3AD203B41FA5}">
                      <a16:colId xmlns:a16="http://schemas.microsoft.com/office/drawing/2014/main" val="2632204037"/>
                    </a:ext>
                  </a:extLst>
                </a:gridCol>
                <a:gridCol w="1490028">
                  <a:extLst>
                    <a:ext uri="{9D8B030D-6E8A-4147-A177-3AD203B41FA5}">
                      <a16:colId xmlns:a16="http://schemas.microsoft.com/office/drawing/2014/main" val="356014419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1786913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거래일시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BB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상품명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B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BBC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거래액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B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77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05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09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HC-06 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블루투스 시리얼 모듈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4,840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870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05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09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A04 </a:t>
                      </a:r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USB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케이블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1M 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연장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A-B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타입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미터 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1,800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EMG sensor/ 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건식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EMG 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보드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63,000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33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GY-906 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적외선 온도센서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MLX96014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14,300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넥션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HMI LCD </a:t>
                      </a:r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감압식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터치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10.1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인치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215,600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2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max30102 Heart Rate Sensor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9,900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0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2023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04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EMG</a:t>
                      </a:r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센서 심전도 키트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39,000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1242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총 거래액 합계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348,440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900345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배송비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7500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50749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총 결제 금액</a:t>
                      </a: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355,940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86829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68521D-FDA3-121E-ACB2-2817B5B6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AD6719A9-6D51-EDBB-160F-F2AB9594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6" y="4351629"/>
            <a:ext cx="1476402" cy="1747577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B4337247-C38A-CCE6-7743-4EBC285F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3200" y="4351629"/>
            <a:ext cx="1458844" cy="1791430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AAE76D94-19BB-3A1E-FB49-61232A20D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417" y="4248493"/>
            <a:ext cx="1458844" cy="1862354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0" name="Freeform 10"/>
          <p:cNvSpPr/>
          <p:nvPr/>
        </p:nvSpPr>
        <p:spPr>
          <a:xfrm>
            <a:off x="3127720" y="6051221"/>
            <a:ext cx="3538297" cy="1987879"/>
          </a:xfrm>
          <a:custGeom>
            <a:avLst/>
            <a:gdLst/>
            <a:ahLst/>
            <a:cxnLst/>
            <a:rect l="l" t="t" r="r" b="b"/>
            <a:pathLst>
              <a:path w="3538297" h="1987879">
                <a:moveTo>
                  <a:pt x="0" y="0"/>
                </a:moveTo>
                <a:lnTo>
                  <a:pt x="3538297" y="0"/>
                </a:lnTo>
                <a:lnTo>
                  <a:pt x="3538297" y="1987880"/>
                </a:lnTo>
                <a:lnTo>
                  <a:pt x="0" y="1987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74691" y="6051221"/>
            <a:ext cx="3538297" cy="1987879"/>
          </a:xfrm>
          <a:custGeom>
            <a:avLst/>
            <a:gdLst/>
            <a:ahLst/>
            <a:cxnLst/>
            <a:rect l="l" t="t" r="r" b="b"/>
            <a:pathLst>
              <a:path w="3538297" h="1987879">
                <a:moveTo>
                  <a:pt x="0" y="0"/>
                </a:moveTo>
                <a:lnTo>
                  <a:pt x="3538297" y="0"/>
                </a:lnTo>
                <a:lnTo>
                  <a:pt x="3538297" y="1987880"/>
                </a:lnTo>
                <a:lnTo>
                  <a:pt x="0" y="1987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423474" y="6051221"/>
            <a:ext cx="3538297" cy="1987879"/>
          </a:xfrm>
          <a:custGeom>
            <a:avLst/>
            <a:gdLst/>
            <a:ahLst/>
            <a:cxnLst/>
            <a:rect l="l" t="t" r="r" b="b"/>
            <a:pathLst>
              <a:path w="3538297" h="1987879">
                <a:moveTo>
                  <a:pt x="0" y="0"/>
                </a:moveTo>
                <a:lnTo>
                  <a:pt x="3538297" y="0"/>
                </a:lnTo>
                <a:lnTo>
                  <a:pt x="3538297" y="1987880"/>
                </a:lnTo>
                <a:lnTo>
                  <a:pt x="0" y="1987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28404" y="1181100"/>
            <a:ext cx="16631193" cy="1776407"/>
            <a:chOff x="0" y="9525"/>
            <a:chExt cx="22174924" cy="236854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25"/>
              <a:ext cx="22174924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Team Members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872533" y="1950600"/>
              <a:ext cx="16429859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팀원 구성</a:t>
              </a:r>
              <a:endParaRPr 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82005" y="6671777"/>
            <a:ext cx="2429727" cy="753044"/>
            <a:chOff x="0" y="0"/>
            <a:chExt cx="3239636" cy="100405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323963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ko-KR" altLang="en-US" sz="2100" b="1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 준 용</a:t>
              </a:r>
              <a:endParaRPr lang="en-US" sz="2100" b="1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76590"/>
              <a:ext cx="323963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altLang="ko-KR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APP,</a:t>
              </a: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서버 개발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28976" y="6671777"/>
            <a:ext cx="2429727" cy="753043"/>
            <a:chOff x="0" y="0"/>
            <a:chExt cx="3239636" cy="1004058"/>
          </a:xfrm>
        </p:grpSpPr>
        <p:sp>
          <p:nvSpPr>
            <p:cNvPr id="22" name="TextBox 22"/>
            <p:cNvSpPr txBox="1">
              <a:spLocks/>
            </p:cNvSpPr>
            <p:nvPr/>
          </p:nvSpPr>
          <p:spPr>
            <a:xfrm>
              <a:off x="0" y="0"/>
              <a:ext cx="323963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b="1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양 휘 준</a:t>
              </a:r>
              <a:endParaRPr lang="en-US" sz="2100" b="1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76590"/>
              <a:ext cx="323963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977759" y="6671777"/>
            <a:ext cx="2628236" cy="1073644"/>
            <a:chOff x="0" y="0"/>
            <a:chExt cx="3504315" cy="1431524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323963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ko-KR" altLang="en-US" sz="2100" b="1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김 종 원</a:t>
              </a:r>
              <a:endParaRPr lang="en-US" sz="2100" b="1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576590"/>
              <a:ext cx="3504315" cy="8549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1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21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구축</a:t>
              </a:r>
              <a:r>
                <a:rPr lang="en-US" altLang="ko-KR" sz="21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수집 및 정제</a:t>
              </a:r>
              <a:r>
                <a:rPr lang="en-US" altLang="ko-KR" sz="21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en-US" altLang="ko-KR" sz="2100" u="none" dirty="0" err="1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arduino</a:t>
              </a:r>
              <a:r>
                <a:rPr lang="ko-KR" altLang="en-US" sz="21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endParaRPr 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43" name="TextBox 20">
            <a:extLst>
              <a:ext uri="{FF2B5EF4-FFF2-40B4-BE49-F238E27FC236}">
                <a16:creationId xmlns:a16="http://schemas.microsoft.com/office/drawing/2014/main" id="{A613C5C1-E8DB-17DF-0D3F-1A960DD79125}"/>
              </a:ext>
            </a:extLst>
          </p:cNvPr>
          <p:cNvSpPr txBox="1"/>
          <p:nvPr/>
        </p:nvSpPr>
        <p:spPr>
          <a:xfrm>
            <a:off x="7828976" y="7097944"/>
            <a:ext cx="242972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APP,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서버 개발</a:t>
            </a:r>
            <a:endParaRPr lang="en-US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B138E7-B144-D59E-9CDF-DB0980B1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76306"/>
            <a:chOff x="0" y="0"/>
            <a:chExt cx="4816593" cy="889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9233"/>
            </a:xfrm>
            <a:custGeom>
              <a:avLst/>
              <a:gdLst/>
              <a:ahLst/>
              <a:cxnLst/>
              <a:rect l="l" t="t" r="r" b="b"/>
              <a:pathLst>
                <a:path w="4816592" h="889233">
                  <a:moveTo>
                    <a:pt x="0" y="0"/>
                  </a:moveTo>
                  <a:lnTo>
                    <a:pt x="4816592" y="0"/>
                  </a:lnTo>
                  <a:lnTo>
                    <a:pt x="4816592" y="889233"/>
                  </a:lnTo>
                  <a:lnTo>
                    <a:pt x="0" y="889233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4805457"/>
            <a:ext cx="4530819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검사를 위한 센서로 사용자의 심전도수치를 얻을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7853457"/>
            <a:ext cx="4530819" cy="71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1"/>
              </a:lnSpc>
            </a:pPr>
            <a:r>
              <a:rPr lang="ko-KR" altLang="en-US" sz="2100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심장박동수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검사를 위한 센서로 사용자의 심박수를 얻을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30779" y="4805457"/>
            <a:ext cx="5270484" cy="71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1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검사를 위한 센서로 사용자의 근전도수치를 얻을 수 있다</a:t>
            </a:r>
            <a:r>
              <a:rPr lang="en-US" altLang="ko-KR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730779" y="7853457"/>
            <a:ext cx="5270484" cy="71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</a:t>
            </a:r>
            <a:r>
              <a:rPr lang="ko-KR" altLang="en-US" sz="2100" u="none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검사를위한</a:t>
            </a: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센서로 사용자의 주변 온도와 </a:t>
            </a:r>
            <a:r>
              <a:rPr lang="ko-KR" altLang="en-US" sz="2100" u="none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체온값을</a:t>
            </a:r>
            <a:r>
              <a:rPr lang="ko-KR" altLang="en-US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얻을 수 있다</a:t>
            </a:r>
            <a:r>
              <a:rPr lang="en-US" altLang="ko-KR" sz="2100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6" name="Picture 4" descr="Common myths about health check-ups">
            <a:extLst>
              <a:ext uri="{FF2B5EF4-FFF2-40B4-BE49-F238E27FC236}">
                <a16:creationId xmlns:a16="http://schemas.microsoft.com/office/drawing/2014/main" id="{8D3FAEC4-9E36-AADD-E41C-2A0DD5F6F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21" y="6992"/>
            <a:ext cx="6469153" cy="3385982"/>
          </a:xfrm>
          <a:prstGeom prst="rect">
            <a:avLst/>
          </a:prstGeom>
          <a:solidFill>
            <a:srgbClr val="18BBCB"/>
          </a:solidFill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CDE1A93-4764-110A-9A4F-769D4912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54373" y="7706258"/>
            <a:ext cx="1556613" cy="116932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CADEF36-C933-B90D-99FE-64A8AD018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214" y="7452067"/>
            <a:ext cx="1046746" cy="15741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D1F7D8A-F647-F378-737A-C1CA900F9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41613" y="4602164"/>
            <a:ext cx="1574113" cy="131373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717599-924B-B2ED-842A-92655327C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697" y="4407769"/>
            <a:ext cx="1563780" cy="1596246"/>
          </a:xfrm>
          <a:prstGeom prst="rect">
            <a:avLst/>
          </a:prstGeom>
        </p:spPr>
      </p:pic>
      <p:grpSp>
        <p:nvGrpSpPr>
          <p:cNvPr id="59" name="Group 10">
            <a:extLst>
              <a:ext uri="{FF2B5EF4-FFF2-40B4-BE49-F238E27FC236}">
                <a16:creationId xmlns:a16="http://schemas.microsoft.com/office/drawing/2014/main" id="{A3CE32BA-510C-46F9-CCCF-2EF62F9A57F9}"/>
              </a:ext>
            </a:extLst>
          </p:cNvPr>
          <p:cNvGrpSpPr/>
          <p:nvPr/>
        </p:nvGrpSpPr>
        <p:grpSpPr>
          <a:xfrm>
            <a:off x="6261626" y="4076700"/>
            <a:ext cx="2291301" cy="2337272"/>
            <a:chOff x="1813" y="0"/>
            <a:chExt cx="809173" cy="812800"/>
          </a:xfrm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F5FF702B-2C73-23EB-3DAF-81E3C37BECF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F416EEDE-6846-10EC-F25A-DF9A120E9DE6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2" name="Group 10">
            <a:extLst>
              <a:ext uri="{FF2B5EF4-FFF2-40B4-BE49-F238E27FC236}">
                <a16:creationId xmlns:a16="http://schemas.microsoft.com/office/drawing/2014/main" id="{096A8036-0873-39FB-D9C2-DD426A2354B6}"/>
              </a:ext>
            </a:extLst>
          </p:cNvPr>
          <p:cNvGrpSpPr/>
          <p:nvPr/>
        </p:nvGrpSpPr>
        <p:grpSpPr>
          <a:xfrm>
            <a:off x="6283020" y="7108588"/>
            <a:ext cx="2291301" cy="2337272"/>
            <a:chOff x="1813" y="0"/>
            <a:chExt cx="809173" cy="812800"/>
          </a:xfrm>
        </p:grpSpPr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E3E73269-9D39-1F65-1334-A86F041B2BC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3072" name="TextBox 12">
              <a:extLst>
                <a:ext uri="{FF2B5EF4-FFF2-40B4-BE49-F238E27FC236}">
                  <a16:creationId xmlns:a16="http://schemas.microsoft.com/office/drawing/2014/main" id="{8DF6C549-7C34-D083-A080-E0363AA35572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073" name="Group 10">
            <a:extLst>
              <a:ext uri="{FF2B5EF4-FFF2-40B4-BE49-F238E27FC236}">
                <a16:creationId xmlns:a16="http://schemas.microsoft.com/office/drawing/2014/main" id="{20B376E8-AEEB-D9B2-A2C5-F43A8C9D6F31}"/>
              </a:ext>
            </a:extLst>
          </p:cNvPr>
          <p:cNvGrpSpPr/>
          <p:nvPr/>
        </p:nvGrpSpPr>
        <p:grpSpPr>
          <a:xfrm>
            <a:off x="9729937" y="7108588"/>
            <a:ext cx="2291301" cy="2337272"/>
            <a:chOff x="1813" y="0"/>
            <a:chExt cx="809173" cy="812800"/>
          </a:xfrm>
        </p:grpSpPr>
        <p:sp>
          <p:nvSpPr>
            <p:cNvPr id="3075" name="Freeform 11">
              <a:extLst>
                <a:ext uri="{FF2B5EF4-FFF2-40B4-BE49-F238E27FC236}">
                  <a16:creationId xmlns:a16="http://schemas.microsoft.com/office/drawing/2014/main" id="{C7869A2A-B116-5F0E-9A57-B0BCE079D559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3077" name="TextBox 12">
              <a:extLst>
                <a:ext uri="{FF2B5EF4-FFF2-40B4-BE49-F238E27FC236}">
                  <a16:creationId xmlns:a16="http://schemas.microsoft.com/office/drawing/2014/main" id="{1B6AC4D2-5974-D131-A8EB-128BDC09049D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078" name="Group 10">
            <a:extLst>
              <a:ext uri="{FF2B5EF4-FFF2-40B4-BE49-F238E27FC236}">
                <a16:creationId xmlns:a16="http://schemas.microsoft.com/office/drawing/2014/main" id="{03D88C15-EB35-603A-86AF-931F026297A6}"/>
              </a:ext>
            </a:extLst>
          </p:cNvPr>
          <p:cNvGrpSpPr/>
          <p:nvPr/>
        </p:nvGrpSpPr>
        <p:grpSpPr>
          <a:xfrm>
            <a:off x="9723071" y="4076700"/>
            <a:ext cx="2291301" cy="2337272"/>
            <a:chOff x="1813" y="0"/>
            <a:chExt cx="809173" cy="812800"/>
          </a:xfrm>
        </p:grpSpPr>
        <p:sp>
          <p:nvSpPr>
            <p:cNvPr id="3079" name="Freeform 11">
              <a:extLst>
                <a:ext uri="{FF2B5EF4-FFF2-40B4-BE49-F238E27FC236}">
                  <a16:creationId xmlns:a16="http://schemas.microsoft.com/office/drawing/2014/main" id="{F448C5FB-0A6E-992F-7F75-8487C60A9ED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3080" name="TextBox 12">
              <a:extLst>
                <a:ext uri="{FF2B5EF4-FFF2-40B4-BE49-F238E27FC236}">
                  <a16:creationId xmlns:a16="http://schemas.microsoft.com/office/drawing/2014/main" id="{7B40E4E9-7D22-3857-6752-EFCCDB0CC64F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081" name="TextBox 29">
            <a:extLst>
              <a:ext uri="{FF2B5EF4-FFF2-40B4-BE49-F238E27FC236}">
                <a16:creationId xmlns:a16="http://schemas.microsoft.com/office/drawing/2014/main" id="{423FFFAE-8FAA-B2EB-9B6C-88536BE88802}"/>
              </a:ext>
            </a:extLst>
          </p:cNvPr>
          <p:cNvSpPr txBox="1"/>
          <p:nvPr/>
        </p:nvSpPr>
        <p:spPr>
          <a:xfrm>
            <a:off x="5407934" y="9603375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</a:t>
            </a:r>
            <a:r>
              <a:rPr lang="ko-KR" altLang="en-US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센서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2" name="TextBox 29">
            <a:extLst>
              <a:ext uri="{FF2B5EF4-FFF2-40B4-BE49-F238E27FC236}">
                <a16:creationId xmlns:a16="http://schemas.microsoft.com/office/drawing/2014/main" id="{94C0291B-1F8F-BBFB-8818-7D854E9B504B}"/>
              </a:ext>
            </a:extLst>
          </p:cNvPr>
          <p:cNvSpPr txBox="1"/>
          <p:nvPr/>
        </p:nvSpPr>
        <p:spPr>
          <a:xfrm>
            <a:off x="8869379" y="9581945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센서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3" name="TextBox 29">
            <a:extLst>
              <a:ext uri="{FF2B5EF4-FFF2-40B4-BE49-F238E27FC236}">
                <a16:creationId xmlns:a16="http://schemas.microsoft.com/office/drawing/2014/main" id="{70A5AEDF-633E-D4E1-AC9C-6B8468CE8343}"/>
              </a:ext>
            </a:extLst>
          </p:cNvPr>
          <p:cNvSpPr txBox="1"/>
          <p:nvPr/>
        </p:nvSpPr>
        <p:spPr>
          <a:xfrm>
            <a:off x="8876245" y="6540636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센서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4" name="TextBox 29">
            <a:extLst>
              <a:ext uri="{FF2B5EF4-FFF2-40B4-BE49-F238E27FC236}">
                <a16:creationId xmlns:a16="http://schemas.microsoft.com/office/drawing/2014/main" id="{8A55A1AC-4762-7D05-EC4C-C0A3B09C2820}"/>
              </a:ext>
            </a:extLst>
          </p:cNvPr>
          <p:cNvSpPr txBox="1"/>
          <p:nvPr/>
        </p:nvSpPr>
        <p:spPr>
          <a:xfrm>
            <a:off x="5429328" y="6562737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센서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6" name="TextBox 27">
            <a:extLst>
              <a:ext uri="{FF2B5EF4-FFF2-40B4-BE49-F238E27FC236}">
                <a16:creationId xmlns:a16="http://schemas.microsoft.com/office/drawing/2014/main" id="{252510F0-4B35-D12B-C93E-EC7E69E8E24E}"/>
              </a:ext>
            </a:extLst>
          </p:cNvPr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센서</a:t>
            </a:r>
            <a:endParaRPr lang="en-US" sz="5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8D587C-1D98-9CD2-04F1-35540288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376306"/>
            <a:chOff x="0" y="0"/>
            <a:chExt cx="4816593" cy="889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9233"/>
            </a:xfrm>
            <a:custGeom>
              <a:avLst/>
              <a:gdLst/>
              <a:ahLst/>
              <a:cxnLst/>
              <a:rect l="l" t="t" r="r" b="b"/>
              <a:pathLst>
                <a:path w="4816592" h="889233">
                  <a:moveTo>
                    <a:pt x="0" y="0"/>
                  </a:moveTo>
                  <a:lnTo>
                    <a:pt x="4816592" y="0"/>
                  </a:lnTo>
                  <a:lnTo>
                    <a:pt x="4816592" y="889233"/>
                  </a:lnTo>
                  <a:lnTo>
                    <a:pt x="0" y="889233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92424" y="8048882"/>
            <a:ext cx="4530819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센서들과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LCD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사이의 시리얼 통신과 블루투스 모듈을 구동하기위한 보드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78587" y="8138962"/>
            <a:ext cx="4530819" cy="110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센서들의 값을 눈으로 볼 수 있고 터치스크린을 이용해 검사를 진행 할 수 있다</a:t>
            </a:r>
            <a:endParaRPr lang="en-US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694918" y="8138961"/>
            <a:ext cx="5270484" cy="71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검사를 한 결과 데이터를 앱에 전송하기 위한 블루투스 모듈</a:t>
            </a:r>
            <a:endParaRPr lang="en-US" sz="2100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6" name="Picture 4" descr="Common myths about health check-ups">
            <a:extLst>
              <a:ext uri="{FF2B5EF4-FFF2-40B4-BE49-F238E27FC236}">
                <a16:creationId xmlns:a16="http://schemas.microsoft.com/office/drawing/2014/main" id="{8D3FAEC4-9E36-AADD-E41C-2A0DD5F6F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21" y="6992"/>
            <a:ext cx="6469153" cy="3385982"/>
          </a:xfrm>
          <a:prstGeom prst="rect">
            <a:avLst/>
          </a:prstGeom>
          <a:solidFill>
            <a:srgbClr val="18BBCB"/>
          </a:solidFill>
        </p:spPr>
      </p:pic>
      <p:grpSp>
        <p:nvGrpSpPr>
          <p:cNvPr id="59" name="Group 10">
            <a:extLst>
              <a:ext uri="{FF2B5EF4-FFF2-40B4-BE49-F238E27FC236}">
                <a16:creationId xmlns:a16="http://schemas.microsoft.com/office/drawing/2014/main" id="{A3CE32BA-510C-46F9-CCCF-2EF62F9A57F9}"/>
              </a:ext>
            </a:extLst>
          </p:cNvPr>
          <p:cNvGrpSpPr/>
          <p:nvPr/>
        </p:nvGrpSpPr>
        <p:grpSpPr>
          <a:xfrm>
            <a:off x="2290959" y="4116974"/>
            <a:ext cx="3333750" cy="3278397"/>
            <a:chOff x="1813" y="0"/>
            <a:chExt cx="809173" cy="812800"/>
          </a:xfrm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F5FF702B-2C73-23EB-3DAF-81E3C37BECF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F416EEDE-6846-10EC-F25A-DF9A120E9DE6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081" name="TextBox 29">
            <a:extLst>
              <a:ext uri="{FF2B5EF4-FFF2-40B4-BE49-F238E27FC236}">
                <a16:creationId xmlns:a16="http://schemas.microsoft.com/office/drawing/2014/main" id="{423FFFAE-8FAA-B2EB-9B6C-88536BE88802}"/>
              </a:ext>
            </a:extLst>
          </p:cNvPr>
          <p:cNvSpPr txBox="1"/>
          <p:nvPr/>
        </p:nvSpPr>
        <p:spPr>
          <a:xfrm>
            <a:off x="7144655" y="7632894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터치 </a:t>
            </a:r>
            <a:r>
              <a:rPr lang="en-US" altLang="ko-KR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LCD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3" name="TextBox 29">
            <a:extLst>
              <a:ext uri="{FF2B5EF4-FFF2-40B4-BE49-F238E27FC236}">
                <a16:creationId xmlns:a16="http://schemas.microsoft.com/office/drawing/2014/main" id="{70A5AEDF-633E-D4E1-AC9C-6B8468CE8343}"/>
              </a:ext>
            </a:extLst>
          </p:cNvPr>
          <p:cNvSpPr txBox="1"/>
          <p:nvPr/>
        </p:nvSpPr>
        <p:spPr>
          <a:xfrm>
            <a:off x="12330818" y="7693156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 통신 모듈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4" name="TextBox 29">
            <a:extLst>
              <a:ext uri="{FF2B5EF4-FFF2-40B4-BE49-F238E27FC236}">
                <a16:creationId xmlns:a16="http://schemas.microsoft.com/office/drawing/2014/main" id="{8A55A1AC-4762-7D05-EC4C-C0A3B09C2820}"/>
              </a:ext>
            </a:extLst>
          </p:cNvPr>
          <p:cNvSpPr txBox="1"/>
          <p:nvPr/>
        </p:nvSpPr>
        <p:spPr>
          <a:xfrm>
            <a:off x="1958492" y="7561826"/>
            <a:ext cx="399868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100" u="none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21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1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UNO</a:t>
            </a:r>
            <a:endParaRPr lang="en-US" sz="21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86" name="TextBox 27">
            <a:extLst>
              <a:ext uri="{FF2B5EF4-FFF2-40B4-BE49-F238E27FC236}">
                <a16:creationId xmlns:a16="http://schemas.microsoft.com/office/drawing/2014/main" id="{252510F0-4B35-D12B-C93E-EC7E69E8E24E}"/>
              </a:ext>
            </a:extLst>
          </p:cNvPr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보드</a:t>
            </a:r>
            <a:r>
              <a:rPr lang="en-US" altLang="ko-KR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LCD, </a:t>
            </a:r>
            <a:r>
              <a:rPr lang="ko-KR" altLang="en-US" sz="5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블루투스</a:t>
            </a:r>
            <a:endParaRPr lang="en-US" sz="5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C5EC60A8-9572-316F-FC30-62536009F3B2}"/>
              </a:ext>
            </a:extLst>
          </p:cNvPr>
          <p:cNvGrpSpPr/>
          <p:nvPr/>
        </p:nvGrpSpPr>
        <p:grpSpPr>
          <a:xfrm>
            <a:off x="7477122" y="4169030"/>
            <a:ext cx="3333750" cy="3278397"/>
            <a:chOff x="1813" y="0"/>
            <a:chExt cx="809173" cy="812800"/>
          </a:xfrm>
        </p:grpSpPr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B1563BA0-44E7-A26D-A358-7FEB027984D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7" name="TextBox 12">
              <a:extLst>
                <a:ext uri="{FF2B5EF4-FFF2-40B4-BE49-F238E27FC236}">
                  <a16:creationId xmlns:a16="http://schemas.microsoft.com/office/drawing/2014/main" id="{A27BA17A-5ED9-B7A9-03F8-7EC76CC3452A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B91201D3-B3E2-60FB-3AA3-01CB9DD6D68E}"/>
              </a:ext>
            </a:extLst>
          </p:cNvPr>
          <p:cNvGrpSpPr/>
          <p:nvPr/>
        </p:nvGrpSpPr>
        <p:grpSpPr>
          <a:xfrm>
            <a:off x="12663291" y="4254459"/>
            <a:ext cx="3333750" cy="3278397"/>
            <a:chOff x="1813" y="0"/>
            <a:chExt cx="809173" cy="812800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C8BA47BF-E6F3-4B97-8C63-5E21A3180885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18BBCB"/>
              </a:solidFill>
            </a:ln>
          </p:spPr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F3AA50F4-3621-6909-F225-BC285AC66ABD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D6393CA-A8C8-28D4-809B-6A0D42078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82" y="4865918"/>
            <a:ext cx="2412501" cy="181892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18D4612-37B5-6146-F6C3-4D1836E2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356" y="4495588"/>
            <a:ext cx="2625279" cy="262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09EC06-5D99-96D5-E4DC-0EB198377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6833" y="5342362"/>
            <a:ext cx="2486653" cy="1141008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F753623-2240-FCDE-FFD1-8D804854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4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회로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341FF800-279D-34A6-DEE3-3AD6C7E531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552700"/>
            <a:ext cx="12368571" cy="5791200"/>
          </a:xfrm>
          <a:prstGeom prst="rect">
            <a:avLst/>
          </a:prstGeom>
        </p:spPr>
      </p:pic>
      <p:sp>
        <p:nvSpPr>
          <p:cNvPr id="26" name="Freeform 26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783048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회로도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DBA145-F44F-3AEA-482D-57F0006F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058477"/>
            <a:ext cx="18830664" cy="14174355"/>
          </a:xfrm>
          <a:custGeom>
            <a:avLst/>
            <a:gdLst/>
            <a:ahLst/>
            <a:cxnLst/>
            <a:rect l="l" t="t" r="r" b="b"/>
            <a:pathLst>
              <a:path w="18830664" h="14174355">
                <a:moveTo>
                  <a:pt x="0" y="0"/>
                </a:moveTo>
                <a:lnTo>
                  <a:pt x="18830664" y="0"/>
                </a:lnTo>
                <a:lnTo>
                  <a:pt x="18830664" y="14174354"/>
                </a:lnTo>
                <a:lnTo>
                  <a:pt x="0" y="14174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33587" y="664933"/>
            <a:ext cx="6524117" cy="1468990"/>
            <a:chOff x="0" y="0"/>
            <a:chExt cx="1547314" cy="4036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7314" cy="403638"/>
            </a:xfrm>
            <a:custGeom>
              <a:avLst/>
              <a:gdLst/>
              <a:ahLst/>
              <a:cxnLst/>
              <a:rect l="l" t="t" r="r" b="b"/>
              <a:pathLst>
                <a:path w="1547314" h="403638">
                  <a:moveTo>
                    <a:pt x="0" y="0"/>
                  </a:moveTo>
                  <a:lnTo>
                    <a:pt x="1547314" y="0"/>
                  </a:lnTo>
                  <a:lnTo>
                    <a:pt x="1547314" y="403638"/>
                  </a:lnTo>
                  <a:lnTo>
                    <a:pt x="0" y="403638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23027" y="2432287"/>
            <a:ext cx="6573959" cy="1468990"/>
            <a:chOff x="0" y="0"/>
            <a:chExt cx="1547314" cy="4036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7314" cy="403638"/>
            </a:xfrm>
            <a:custGeom>
              <a:avLst/>
              <a:gdLst/>
              <a:ahLst/>
              <a:cxnLst/>
              <a:rect l="l" t="t" r="r" b="b"/>
              <a:pathLst>
                <a:path w="1547314" h="403638">
                  <a:moveTo>
                    <a:pt x="0" y="0"/>
                  </a:moveTo>
                  <a:lnTo>
                    <a:pt x="1547314" y="0"/>
                  </a:lnTo>
                  <a:lnTo>
                    <a:pt x="1547314" y="403638"/>
                  </a:lnTo>
                  <a:lnTo>
                    <a:pt x="0" y="403638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1321806-A425-AAA1-DBBF-4D827A854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001" y="855433"/>
            <a:ext cx="6362703" cy="4770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-999813" y="5159862"/>
            <a:ext cx="7276165" cy="3266925"/>
            <a:chOff x="0" y="-241101"/>
            <a:chExt cx="9701553" cy="435590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241101"/>
              <a:ext cx="9701553" cy="4355900"/>
              <a:chOff x="0" y="-47625"/>
              <a:chExt cx="1916356" cy="86042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483400" y="-2346"/>
                <a:ext cx="1432956" cy="311656"/>
              </a:xfrm>
              <a:custGeom>
                <a:avLst/>
                <a:gdLst/>
                <a:ahLst/>
                <a:cxnLst/>
                <a:rect l="l" t="t" r="r" b="b"/>
                <a:pathLst>
                  <a:path w="1432956" h="435753">
                    <a:moveTo>
                      <a:pt x="0" y="0"/>
                    </a:moveTo>
                    <a:lnTo>
                      <a:pt x="1432956" y="0"/>
                    </a:lnTo>
                    <a:lnTo>
                      <a:pt x="1432956" y="435753"/>
                    </a:lnTo>
                    <a:lnTo>
                      <a:pt x="0" y="435753"/>
                    </a:lnTo>
                    <a:close/>
                  </a:path>
                </a:pathLst>
              </a:custGeom>
              <a:solidFill>
                <a:srgbClr val="18BBC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769065" y="408498"/>
              <a:ext cx="6610637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외부 모습</a:t>
              </a:r>
              <a:endParaRPr lang="en-US" sz="32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75B9CBF0-F7AB-21B7-6194-568E4F812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1730185" y="1841057"/>
            <a:ext cx="4770899" cy="636270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8735555" y="6698076"/>
            <a:ext cx="5440755" cy="3266925"/>
            <a:chOff x="0" y="-241101"/>
            <a:chExt cx="7254340" cy="435590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241101"/>
              <a:ext cx="7254340" cy="4355900"/>
              <a:chOff x="0" y="-47625"/>
              <a:chExt cx="1432956" cy="86042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32956" cy="325788"/>
              </a:xfrm>
              <a:custGeom>
                <a:avLst/>
                <a:gdLst/>
                <a:ahLst/>
                <a:cxnLst/>
                <a:rect l="l" t="t" r="r" b="b"/>
                <a:pathLst>
                  <a:path w="1432956" h="435753">
                    <a:moveTo>
                      <a:pt x="0" y="0"/>
                    </a:moveTo>
                    <a:lnTo>
                      <a:pt x="1432956" y="0"/>
                    </a:lnTo>
                    <a:lnTo>
                      <a:pt x="1432956" y="435753"/>
                    </a:lnTo>
                    <a:lnTo>
                      <a:pt x="0" y="435753"/>
                    </a:lnTo>
                    <a:close/>
                  </a:path>
                </a:pathLst>
              </a:custGeom>
              <a:solidFill>
                <a:srgbClr val="18BBCB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21851" y="420373"/>
              <a:ext cx="6610637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내부 모습</a:t>
              </a:r>
              <a:endParaRPr lang="en-US" sz="320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0" name="TextBox 27">
            <a:extLst>
              <a:ext uri="{FF2B5EF4-FFF2-40B4-BE49-F238E27FC236}">
                <a16:creationId xmlns:a16="http://schemas.microsoft.com/office/drawing/2014/main" id="{4D707D6E-CBCA-E8D9-64F0-19944ABB475C}"/>
              </a:ext>
            </a:extLst>
          </p:cNvPr>
          <p:cNvSpPr txBox="1"/>
          <p:nvPr/>
        </p:nvSpPr>
        <p:spPr>
          <a:xfrm>
            <a:off x="-5181713" y="8460597"/>
            <a:ext cx="16230600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구현 모습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E9C37A-E3E7-5364-591B-BF434E71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B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04317"/>
            <a:ext cx="18288000" cy="6482683"/>
            <a:chOff x="0" y="0"/>
            <a:chExt cx="4816593" cy="17073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07373"/>
            </a:xfrm>
            <a:custGeom>
              <a:avLst/>
              <a:gdLst/>
              <a:ahLst/>
              <a:cxnLst/>
              <a:rect l="l" t="t" r="r" b="b"/>
              <a:pathLst>
                <a:path w="4816592" h="1707373">
                  <a:moveTo>
                    <a:pt x="0" y="0"/>
                  </a:moveTo>
                  <a:lnTo>
                    <a:pt x="4816592" y="0"/>
                  </a:lnTo>
                  <a:lnTo>
                    <a:pt x="4816592" y="1707373"/>
                  </a:lnTo>
                  <a:lnTo>
                    <a:pt x="0" y="1707373"/>
                  </a:lnTo>
                  <a:close/>
                </a:path>
              </a:pathLst>
            </a:custGeom>
            <a:solidFill>
              <a:srgbClr val="DCFA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829478"/>
            <a:ext cx="26462952" cy="2974839"/>
            <a:chOff x="0" y="0"/>
            <a:chExt cx="35283936" cy="3966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41968" cy="3966452"/>
            </a:xfrm>
            <a:custGeom>
              <a:avLst/>
              <a:gdLst/>
              <a:ahLst/>
              <a:cxnLst/>
              <a:rect l="l" t="t" r="r" b="b"/>
              <a:pathLst>
                <a:path w="17641968" h="3966452">
                  <a:moveTo>
                    <a:pt x="0" y="0"/>
                  </a:moveTo>
                  <a:lnTo>
                    <a:pt x="17641968" y="0"/>
                  </a:lnTo>
                  <a:lnTo>
                    <a:pt x="17641968" y="3966452"/>
                  </a:lnTo>
                  <a:lnTo>
                    <a:pt x="0" y="396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7641968" y="0"/>
              <a:ext cx="17641968" cy="3966452"/>
            </a:xfrm>
            <a:custGeom>
              <a:avLst/>
              <a:gdLst/>
              <a:ahLst/>
              <a:cxnLst/>
              <a:rect l="l" t="t" r="r" b="b"/>
              <a:pathLst>
                <a:path w="17641968" h="3966452">
                  <a:moveTo>
                    <a:pt x="0" y="0"/>
                  </a:moveTo>
                  <a:lnTo>
                    <a:pt x="17641968" y="0"/>
                  </a:lnTo>
                  <a:lnTo>
                    <a:pt x="17641968" y="3966452"/>
                  </a:lnTo>
                  <a:lnTo>
                    <a:pt x="0" y="396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39728" y="7426763"/>
            <a:ext cx="8090945" cy="1794291"/>
            <a:chOff x="0" y="9525"/>
            <a:chExt cx="10787927" cy="239238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"/>
              <a:ext cx="10787927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ko-KR" altLang="en-US" sz="80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구현</a:t>
              </a:r>
              <a:endParaRPr lang="en-US" sz="8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68974"/>
              <a:ext cx="10787927" cy="43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하드웨어 구현</a:t>
              </a:r>
              <a:r>
                <a:rPr lang="en-US" altLang="ko-KR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프론트 및 백 엔드 구현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9864" y="866775"/>
            <a:ext cx="2004054" cy="2004054"/>
            <a:chOff x="0" y="0"/>
            <a:chExt cx="2672072" cy="26720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2" y="0"/>
                  </a:lnTo>
                  <a:lnTo>
                    <a:pt x="2672072" y="2672072"/>
                  </a:lnTo>
                  <a:lnTo>
                    <a:pt x="0" y="26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53152" y="726436"/>
              <a:ext cx="2013367" cy="1248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4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</a:t>
              </a:r>
            </a:p>
          </p:txBody>
        </p:sp>
      </p:grpSp>
      <p:sp>
        <p:nvSpPr>
          <p:cNvPr id="16" name="Freeform 3">
            <a:extLst>
              <a:ext uri="{FF2B5EF4-FFF2-40B4-BE49-F238E27FC236}">
                <a16:creationId xmlns:a16="http://schemas.microsoft.com/office/drawing/2014/main" id="{18F3E0B9-1F25-D2FA-861F-1CDA0FB28004}"/>
              </a:ext>
            </a:extLst>
          </p:cNvPr>
          <p:cNvSpPr/>
          <p:nvPr/>
        </p:nvSpPr>
        <p:spPr>
          <a:xfrm>
            <a:off x="-5715000" y="6598330"/>
            <a:ext cx="9070688" cy="9070688"/>
          </a:xfrm>
          <a:custGeom>
            <a:avLst/>
            <a:gdLst/>
            <a:ahLst/>
            <a:cxnLst/>
            <a:rect l="l" t="t" r="r" b="b"/>
            <a:pathLst>
              <a:path w="9070688" h="9070688">
                <a:moveTo>
                  <a:pt x="0" y="0"/>
                </a:moveTo>
                <a:lnTo>
                  <a:pt x="9070688" y="0"/>
                </a:lnTo>
                <a:lnTo>
                  <a:pt x="9070688" y="9070688"/>
                </a:lnTo>
                <a:lnTo>
                  <a:pt x="0" y="9070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EF57FFB3-DFD2-4EED-B019-657D8FD53EF7}"/>
              </a:ext>
            </a:extLst>
          </p:cNvPr>
          <p:cNvGrpSpPr/>
          <p:nvPr/>
        </p:nvGrpSpPr>
        <p:grpSpPr>
          <a:xfrm>
            <a:off x="6858000" y="3804316"/>
            <a:ext cx="11430000" cy="6482684"/>
            <a:chOff x="0" y="0"/>
            <a:chExt cx="24384000" cy="13716000"/>
          </a:xfrm>
        </p:grpSpPr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8678CF76-6024-9142-1FA2-7D67437F9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32999"/>
            </a:blip>
            <a:srcRect t="40142" b="2231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02C3B-DB12-D7FD-BAC4-E6D892BC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422546"/>
            <a:chOff x="0" y="0"/>
            <a:chExt cx="4816593" cy="901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01411"/>
            </a:xfrm>
            <a:custGeom>
              <a:avLst/>
              <a:gdLst/>
              <a:ahLst/>
              <a:cxnLst/>
              <a:rect l="l" t="t" r="r" b="b"/>
              <a:pathLst>
                <a:path w="4816592" h="901411">
                  <a:moveTo>
                    <a:pt x="0" y="0"/>
                  </a:moveTo>
                  <a:lnTo>
                    <a:pt x="4816592" y="0"/>
                  </a:lnTo>
                  <a:lnTo>
                    <a:pt x="4816592" y="901411"/>
                  </a:lnTo>
                  <a:lnTo>
                    <a:pt x="0" y="901411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6539" y="7309057"/>
            <a:ext cx="16074922" cy="1254054"/>
            <a:chOff x="0" y="0"/>
            <a:chExt cx="4416947" cy="344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16947" cy="344580"/>
            </a:xfrm>
            <a:custGeom>
              <a:avLst/>
              <a:gdLst/>
              <a:ahLst/>
              <a:cxnLst/>
              <a:rect l="l" t="t" r="r" b="b"/>
              <a:pathLst>
                <a:path w="4416947" h="344580">
                  <a:moveTo>
                    <a:pt x="0" y="0"/>
                  </a:moveTo>
                  <a:lnTo>
                    <a:pt x="4416947" y="0"/>
                  </a:lnTo>
                  <a:lnTo>
                    <a:pt x="4416947" y="344580"/>
                  </a:lnTo>
                  <a:lnTo>
                    <a:pt x="0" y="344580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89112" y="8772660"/>
            <a:ext cx="1609234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8BBCB"/>
                </a:solidFill>
                <a:latin typeface="HY헤드라인M" panose="02030600000101010101" pitchFamily="18" charset="-127"/>
              </a:rPr>
              <a:t>Data</a:t>
            </a:r>
            <a:r>
              <a:rPr lang="en-US" sz="8000" dirty="0">
                <a:solidFill>
                  <a:srgbClr val="18BBCB"/>
                </a:solidFill>
                <a:latin typeface="HY헤드라인M" panose="02030600000101010101" pitchFamily="18" charset="-127"/>
              </a:rPr>
              <a:t>base</a:t>
            </a:r>
            <a:endParaRPr lang="en-US" sz="8000" u="none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12" name="Picture 2" descr="데이터 센터 사진, 54,000개 이상의 고품질 무료 스톡 사진">
            <a:extLst>
              <a:ext uri="{FF2B5EF4-FFF2-40B4-BE49-F238E27FC236}">
                <a16:creationId xmlns:a16="http://schemas.microsoft.com/office/drawing/2014/main" id="{D5179200-A718-3EF7-DD54-53E56B62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336" y="1613031"/>
            <a:ext cx="15557325" cy="669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2A353D-2892-7D4E-DFDF-92CFAD08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릴레이션</a:t>
            </a: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스키마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A163C217-E32B-7F7B-7A9D-311BF5333F47}"/>
              </a:ext>
            </a:extLst>
          </p:cNvPr>
          <p:cNvGrpSpPr>
            <a:grpSpLocks/>
          </p:cNvGrpSpPr>
          <p:nvPr/>
        </p:nvGrpSpPr>
        <p:grpSpPr>
          <a:xfrm>
            <a:off x="4319535" y="2825772"/>
            <a:ext cx="10245058" cy="5403979"/>
            <a:chOff x="-17223" y="-88140"/>
            <a:chExt cx="1073571" cy="918431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45BE72B7-868B-876B-D6B5-3AA77170C401}"/>
                </a:ext>
              </a:extLst>
            </p:cNvPr>
            <p:cNvSpPr/>
            <p:nvPr/>
          </p:nvSpPr>
          <p:spPr>
            <a:xfrm>
              <a:off x="-17223" y="-88140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FF6705-39C9-3937-4787-A4FA409E50F4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DB01B7-2E9B-785E-00FD-55725ABDCD9A}"/>
              </a:ext>
            </a:extLst>
          </p:cNvPr>
          <p:cNvSpPr txBox="1"/>
          <p:nvPr/>
        </p:nvSpPr>
        <p:spPr>
          <a:xfrm>
            <a:off x="4438650" y="2509094"/>
            <a:ext cx="1003935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Table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종류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문진정보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빈도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계정의 정보들을 속성으로 가지는 테이블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PW, NICKNAME, SPN, 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질환에 대한 정보들을 속성으로 가지는 테이블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질환번호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질환명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원인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증상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진단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치료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경과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주의사항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문진결과를 속성으로 가지는 테이블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순번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날짜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solidFill>
                  <a:schemeClr val="accent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증상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문진정보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문진결과를 통해 도출된 의심질병 리스트를 속성으로 가지는 테이블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의심질병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빈도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자주열람한 질환의 빈도수를 속성으로 가지는 테이블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질환번호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빈도수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C79BB9-9287-58DF-0506-F8916F1C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스키마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A26B20-C7C9-BDAB-1A07-6EC0E7DF1EE9}"/>
              </a:ext>
            </a:extLst>
          </p:cNvPr>
          <p:cNvSpPr/>
          <p:nvPr/>
        </p:nvSpPr>
        <p:spPr>
          <a:xfrm>
            <a:off x="8594720" y="3301673"/>
            <a:ext cx="1694688" cy="2090058"/>
          </a:xfrm>
          <a:prstGeom prst="rect">
            <a:avLst/>
          </a:prstGeom>
          <a:solidFill>
            <a:schemeClr val="bg1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64" indent="-285764">
              <a:buFontTx/>
              <a:buChar char="-"/>
            </a:pPr>
            <a:endParaRPr lang="en-US" altLang="ko-KR" sz="1000" u="sng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u="sng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b="1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질환번호</a:t>
            </a:r>
            <a:r>
              <a:rPr lang="en-US" altLang="ko-KR" sz="1000" b="1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</a:p>
          <a:p>
            <a:pPr marL="285764" indent="-285764"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질환명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정의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원인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증상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진단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치료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경과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주의사항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부위</a:t>
            </a:r>
            <a:endParaRPr lang="en-US" altLang="ko-KR" sz="1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A92F8F-4D2C-6360-F844-BF5479657DE8}"/>
              </a:ext>
            </a:extLst>
          </p:cNvPr>
          <p:cNvSpPr/>
          <p:nvPr/>
        </p:nvSpPr>
        <p:spPr>
          <a:xfrm>
            <a:off x="8594721" y="3301673"/>
            <a:ext cx="1694687" cy="391886"/>
          </a:xfrm>
          <a:prstGeom prst="rect">
            <a:avLst/>
          </a:prstGeom>
          <a:solidFill>
            <a:srgbClr val="18BBCB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6BBF2C-4155-FA01-460A-4CCEF76B99DC}"/>
              </a:ext>
            </a:extLst>
          </p:cNvPr>
          <p:cNvSpPr/>
          <p:nvPr/>
        </p:nvSpPr>
        <p:spPr>
          <a:xfrm>
            <a:off x="6281260" y="3301673"/>
            <a:ext cx="1694688" cy="2090058"/>
          </a:xfrm>
          <a:prstGeom prst="rect">
            <a:avLst/>
          </a:prstGeom>
          <a:solidFill>
            <a:schemeClr val="bg1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64" indent="-285764">
              <a:buFontTx/>
              <a:buChar char="-"/>
            </a:pPr>
            <a:endParaRPr lang="en-US" altLang="ko-KR" sz="1400" u="sng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endParaRPr lang="en-US" altLang="ko-KR" sz="1400" u="sng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en-US" altLang="ko-KR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ID#</a:t>
            </a:r>
          </a:p>
          <a:p>
            <a:pPr marL="285764" indent="-285764">
              <a:buFontTx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PW</a:t>
            </a:r>
          </a:p>
          <a:p>
            <a:pPr marL="285764" indent="-285764">
              <a:buFontTx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NICKNAME</a:t>
            </a:r>
          </a:p>
          <a:p>
            <a:pPr marL="285764" indent="-285764">
              <a:buFontTx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SPN</a:t>
            </a:r>
          </a:p>
          <a:p>
            <a:pPr marL="285764" indent="-285764">
              <a:buFontTx/>
              <a:buChar char="-"/>
            </a:pP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2715DE-A02A-6764-43BD-525D61542982}"/>
              </a:ext>
            </a:extLst>
          </p:cNvPr>
          <p:cNvSpPr/>
          <p:nvPr/>
        </p:nvSpPr>
        <p:spPr>
          <a:xfrm>
            <a:off x="6281260" y="3301673"/>
            <a:ext cx="1694687" cy="391886"/>
          </a:xfrm>
          <a:prstGeom prst="rect">
            <a:avLst/>
          </a:prstGeom>
          <a:solidFill>
            <a:srgbClr val="18BBCB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4C4C54-22EE-1EE6-C2CF-53124E36BA55}"/>
              </a:ext>
            </a:extLst>
          </p:cNvPr>
          <p:cNvSpPr/>
          <p:nvPr/>
        </p:nvSpPr>
        <p:spPr>
          <a:xfrm>
            <a:off x="10908179" y="3292909"/>
            <a:ext cx="1694688" cy="2090058"/>
          </a:xfrm>
          <a:prstGeom prst="rect">
            <a:avLst/>
          </a:prstGeom>
          <a:solidFill>
            <a:schemeClr val="bg1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64" indent="-285764">
              <a:buFontTx/>
              <a:buChar char="-"/>
            </a:pPr>
            <a:r>
              <a:rPr lang="ko-KR" altLang="en-US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질환번호</a:t>
            </a:r>
            <a:r>
              <a:rPr lang="en-US" altLang="ko-KR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</a:p>
          <a:p>
            <a:pPr marL="285764" indent="-285764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빈도수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B1FC48-460B-93D5-D811-19E89A6E3A27}"/>
              </a:ext>
            </a:extLst>
          </p:cNvPr>
          <p:cNvSpPr/>
          <p:nvPr/>
        </p:nvSpPr>
        <p:spPr>
          <a:xfrm>
            <a:off x="10908180" y="3271137"/>
            <a:ext cx="1694687" cy="391886"/>
          </a:xfrm>
          <a:prstGeom prst="rect">
            <a:avLst/>
          </a:prstGeom>
          <a:solidFill>
            <a:srgbClr val="18BBCB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빈도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6DCAFE-5AE3-D951-A958-461C8F4C5540}"/>
              </a:ext>
            </a:extLst>
          </p:cNvPr>
          <p:cNvSpPr/>
          <p:nvPr/>
        </p:nvSpPr>
        <p:spPr>
          <a:xfrm>
            <a:off x="9828023" y="5779623"/>
            <a:ext cx="1694688" cy="2090058"/>
          </a:xfrm>
          <a:prstGeom prst="rect">
            <a:avLst/>
          </a:prstGeom>
          <a:solidFill>
            <a:schemeClr val="bg1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64" indent="-285764">
              <a:buFontTx/>
              <a:buChar char="-"/>
            </a:pPr>
            <a:r>
              <a:rPr lang="ko-KR" altLang="en-US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</a:p>
          <a:p>
            <a:pPr marL="285764" indent="-285764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의심질병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2780F9-2545-E3AE-B40B-325050CD64B8}"/>
              </a:ext>
            </a:extLst>
          </p:cNvPr>
          <p:cNvSpPr/>
          <p:nvPr/>
        </p:nvSpPr>
        <p:spPr>
          <a:xfrm>
            <a:off x="9828023" y="5779623"/>
            <a:ext cx="1694687" cy="391886"/>
          </a:xfrm>
          <a:prstGeom prst="rect">
            <a:avLst/>
          </a:prstGeom>
          <a:solidFill>
            <a:srgbClr val="18BBCB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문진정보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0AEBF7-C854-B981-77FC-3F044B0E4A70}"/>
              </a:ext>
            </a:extLst>
          </p:cNvPr>
          <p:cNvSpPr/>
          <p:nvPr/>
        </p:nvSpPr>
        <p:spPr>
          <a:xfrm>
            <a:off x="7381115" y="5784448"/>
            <a:ext cx="1694688" cy="2090058"/>
          </a:xfrm>
          <a:prstGeom prst="rect">
            <a:avLst/>
          </a:prstGeom>
          <a:solidFill>
            <a:schemeClr val="bg1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64" indent="-285764">
              <a:buFontTx/>
              <a:buChar char="-"/>
            </a:pPr>
            <a:r>
              <a:rPr lang="ko-KR" altLang="en-US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순번</a:t>
            </a:r>
            <a:r>
              <a:rPr lang="en-US" altLang="ko-KR" sz="1500" u="sng" dirty="0">
                <a:solidFill>
                  <a:schemeClr val="accent6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</a:p>
          <a:p>
            <a:pPr marL="285764" indent="-285764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날짜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64" indent="-285764">
              <a:buFontTx/>
              <a:buChar char="-"/>
            </a:pPr>
            <a:r>
              <a:rPr lang="ko-KR" altLang="en-US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15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</a:p>
          <a:p>
            <a:pPr marL="285764" indent="-285764">
              <a:buFontTx/>
              <a:buChar char="-"/>
            </a:pP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증상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22F7AF-D45A-0CA6-E809-D07832808C49}"/>
              </a:ext>
            </a:extLst>
          </p:cNvPr>
          <p:cNvSpPr/>
          <p:nvPr/>
        </p:nvSpPr>
        <p:spPr>
          <a:xfrm>
            <a:off x="7381115" y="5784448"/>
            <a:ext cx="1694687" cy="391886"/>
          </a:xfrm>
          <a:prstGeom prst="rect">
            <a:avLst/>
          </a:prstGeom>
          <a:solidFill>
            <a:srgbClr val="18BBCB"/>
          </a:solidFill>
          <a:ln>
            <a:solidFill>
              <a:srgbClr val="1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1749FB-C347-6200-2839-7E9794638591}"/>
              </a:ext>
            </a:extLst>
          </p:cNvPr>
          <p:cNvSpPr/>
          <p:nvPr/>
        </p:nvSpPr>
        <p:spPr>
          <a:xfrm>
            <a:off x="6068980" y="4487033"/>
            <a:ext cx="183971" cy="19158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8C4BFBE-5FD3-664A-C989-1D3CCB297C8B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6068981" y="4582827"/>
            <a:ext cx="1358079" cy="944934"/>
          </a:xfrm>
          <a:prstGeom prst="bentConnector3">
            <a:avLst>
              <a:gd name="adj1" fmla="val 116833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3E49A53-FF51-31FF-56C8-4CC413D44B9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7427060" y="5527762"/>
            <a:ext cx="2216991" cy="1211593"/>
          </a:xfrm>
          <a:prstGeom prst="bentConnector3">
            <a:avLst>
              <a:gd name="adj1" fmla="val 8907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E05AF541-76C8-ABF0-C51E-E0CCA6EA2D9C}"/>
              </a:ext>
            </a:extLst>
          </p:cNvPr>
          <p:cNvSpPr/>
          <p:nvPr/>
        </p:nvSpPr>
        <p:spPr>
          <a:xfrm>
            <a:off x="10720437" y="4137289"/>
            <a:ext cx="183971" cy="1915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959A41-DA5B-FBB7-74D0-0D20AB883B4F}"/>
              </a:ext>
            </a:extLst>
          </p:cNvPr>
          <p:cNvSpPr/>
          <p:nvPr/>
        </p:nvSpPr>
        <p:spPr>
          <a:xfrm>
            <a:off x="9644051" y="6643561"/>
            <a:ext cx="183971" cy="1915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5E6D16-9777-C9F2-6FE9-745CCCFF5706}"/>
              </a:ext>
            </a:extLst>
          </p:cNvPr>
          <p:cNvSpPr/>
          <p:nvPr/>
        </p:nvSpPr>
        <p:spPr>
          <a:xfrm>
            <a:off x="7197144" y="6882853"/>
            <a:ext cx="183971" cy="1915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4363894-5B5D-1002-FA9E-DE4942D4A475}"/>
              </a:ext>
            </a:extLst>
          </p:cNvPr>
          <p:cNvCxnSpPr>
            <a:cxnSpLocks/>
            <a:stCxn id="13" idx="4"/>
            <a:endCxn id="23" idx="2"/>
          </p:cNvCxnSpPr>
          <p:nvPr/>
        </p:nvCxnSpPr>
        <p:spPr>
          <a:xfrm rot="16200000" flipH="1">
            <a:off x="5529042" y="5310545"/>
            <a:ext cx="2300026" cy="1036178"/>
          </a:xfrm>
          <a:prstGeom prst="bentConnector2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864410C-AEDB-BB02-F872-A693F2DA8457}"/>
              </a:ext>
            </a:extLst>
          </p:cNvPr>
          <p:cNvCxnSpPr>
            <a:cxnSpLocks/>
            <a:stCxn id="21" idx="2"/>
            <a:endCxn id="26" idx="6"/>
          </p:cNvCxnSpPr>
          <p:nvPr/>
        </p:nvCxnSpPr>
        <p:spPr>
          <a:xfrm rot="10800000">
            <a:off x="10473379" y="3794123"/>
            <a:ext cx="247058" cy="438960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701BB3DA-BE51-DD3E-6B12-1A1FC855D554}"/>
              </a:ext>
            </a:extLst>
          </p:cNvPr>
          <p:cNvSpPr/>
          <p:nvPr/>
        </p:nvSpPr>
        <p:spPr>
          <a:xfrm>
            <a:off x="10289408" y="3698329"/>
            <a:ext cx="183971" cy="19158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0" name="Group 13">
            <a:extLst>
              <a:ext uri="{FF2B5EF4-FFF2-40B4-BE49-F238E27FC236}">
                <a16:creationId xmlns:a16="http://schemas.microsoft.com/office/drawing/2014/main" id="{BB0643D9-A88A-7C18-AD18-B47492F6E3FC}"/>
              </a:ext>
            </a:extLst>
          </p:cNvPr>
          <p:cNvGrpSpPr>
            <a:grpSpLocks/>
          </p:cNvGrpSpPr>
          <p:nvPr/>
        </p:nvGrpSpPr>
        <p:grpSpPr>
          <a:xfrm>
            <a:off x="4319535" y="2825772"/>
            <a:ext cx="10245058" cy="5403979"/>
            <a:chOff x="-17223" y="-88140"/>
            <a:chExt cx="1073571" cy="918431"/>
          </a:xfrm>
        </p:grpSpPr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FF379FB4-C1E5-B322-FCB7-3CA9E4E7FA15}"/>
                </a:ext>
              </a:extLst>
            </p:cNvPr>
            <p:cNvSpPr/>
            <p:nvPr/>
          </p:nvSpPr>
          <p:spPr>
            <a:xfrm>
              <a:off x="-17223" y="-88140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39FCCE-E696-1CC5-C258-0531D9D7B646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7420AC9-C2F5-983F-31A5-50E594C3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9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FB0DE3-37EE-615F-B4C5-480CA14F2FFF}"/>
              </a:ext>
            </a:extLst>
          </p:cNvPr>
          <p:cNvSpPr txBox="1"/>
          <p:nvPr/>
        </p:nvSpPr>
        <p:spPr>
          <a:xfrm>
            <a:off x="2948571" y="3243271"/>
            <a:ext cx="9692084" cy="5679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 소개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25">
            <a:extLst>
              <a:ext uri="{FF2B5EF4-FFF2-40B4-BE49-F238E27FC236}">
                <a16:creationId xmlns:a16="http://schemas.microsoft.com/office/drawing/2014/main" id="{49386C48-1554-21D0-5DBB-F0EBEB636C6B}"/>
              </a:ext>
            </a:extLst>
          </p:cNvPr>
          <p:cNvGrpSpPr/>
          <p:nvPr/>
        </p:nvGrpSpPr>
        <p:grpSpPr>
          <a:xfrm>
            <a:off x="1524000" y="1638300"/>
            <a:ext cx="6553200" cy="2114716"/>
            <a:chOff x="-681725" y="-2837041"/>
            <a:chExt cx="5329849" cy="4979803"/>
          </a:xfrm>
        </p:grpSpPr>
        <p:sp>
          <p:nvSpPr>
            <p:cNvPr id="34" name="TextBox 26">
              <a:extLst>
                <a:ext uri="{FF2B5EF4-FFF2-40B4-BE49-F238E27FC236}">
                  <a16:creationId xmlns:a16="http://schemas.microsoft.com/office/drawing/2014/main" id="{9610C9F7-BF10-305C-6CDC-7F31B3DE231E}"/>
                </a:ext>
              </a:extLst>
            </p:cNvPr>
            <p:cNvSpPr txBox="1"/>
            <p:nvPr/>
          </p:nvSpPr>
          <p:spPr>
            <a:xfrm>
              <a:off x="-681725" y="-2837041"/>
              <a:ext cx="2664925" cy="25327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9800"/>
                </a:lnSpc>
                <a:spcBef>
                  <a:spcPct val="0"/>
                </a:spcBef>
              </a:pPr>
              <a:r>
                <a:rPr lang="ko-KR" altLang="en-US" sz="44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질환</a:t>
              </a:r>
              <a:endParaRPr lang="en-US" sz="4400" dirty="0">
                <a:solidFill>
                  <a:srgbClr val="18BBCB"/>
                </a:solidFill>
                <a:latin typeface="HY헤드라인M" panose="02030600000101010101" pitchFamily="18" charset="-127"/>
              </a:endParaRPr>
            </a:p>
          </p:txBody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C5963109-1979-919A-B199-7A39C1827ECD}"/>
                </a:ext>
              </a:extLst>
            </p:cNvPr>
            <p:cNvSpPr txBox="1"/>
            <p:nvPr/>
          </p:nvSpPr>
          <p:spPr>
            <a:xfrm>
              <a:off x="-681725" y="-324905"/>
              <a:ext cx="5329849" cy="2467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u="none" dirty="0" err="1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웹크롤링과</a:t>
              </a: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공공 데이터를 이용한 약 </a:t>
              </a:r>
              <a:r>
                <a:rPr lang="en-US" altLang="ko-KR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1600</a:t>
              </a: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 정도의 질환 정보를 가지고 있는 테이블로 질환의 정의</a:t>
              </a:r>
              <a:r>
                <a:rPr lang="en-US" altLang="ko-KR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원인</a:t>
              </a:r>
              <a:r>
                <a:rPr lang="en-US" altLang="ko-KR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증상</a:t>
              </a:r>
              <a:r>
                <a:rPr lang="en-US" altLang="ko-KR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  <a:r>
                <a:rPr lang="ko-KR" altLang="en-US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진단</a:t>
              </a:r>
              <a:r>
                <a:rPr lang="en-US" altLang="ko-KR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등의 정보를 포함한다</a:t>
              </a:r>
              <a:r>
                <a:rPr lang="en-US" altLang="ko-KR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000" u="none" dirty="0">
                <a:solidFill>
                  <a:srgbClr val="545454"/>
                </a:solidFill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45" name="Group 25">
            <a:extLst>
              <a:ext uri="{FF2B5EF4-FFF2-40B4-BE49-F238E27FC236}">
                <a16:creationId xmlns:a16="http://schemas.microsoft.com/office/drawing/2014/main" id="{DDCADC60-BEE7-4823-CAB8-A8CCBD0AF071}"/>
              </a:ext>
            </a:extLst>
          </p:cNvPr>
          <p:cNvGrpSpPr/>
          <p:nvPr/>
        </p:nvGrpSpPr>
        <p:grpSpPr>
          <a:xfrm>
            <a:off x="9501770" y="3095879"/>
            <a:ext cx="6553200" cy="1755643"/>
            <a:chOff x="-681725" y="-2837041"/>
            <a:chExt cx="5329849" cy="4134246"/>
          </a:xfrm>
        </p:grpSpPr>
        <p:sp>
          <p:nvSpPr>
            <p:cNvPr id="46" name="TextBox 26">
              <a:extLst>
                <a:ext uri="{FF2B5EF4-FFF2-40B4-BE49-F238E27FC236}">
                  <a16:creationId xmlns:a16="http://schemas.microsoft.com/office/drawing/2014/main" id="{40F0E6A2-057B-3082-E56B-6A1585C9FC6F}"/>
                </a:ext>
              </a:extLst>
            </p:cNvPr>
            <p:cNvSpPr txBox="1"/>
            <p:nvPr/>
          </p:nvSpPr>
          <p:spPr>
            <a:xfrm>
              <a:off x="-681725" y="-2837041"/>
              <a:ext cx="2664925" cy="25327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9800"/>
                </a:lnSpc>
                <a:spcBef>
                  <a:spcPct val="0"/>
                </a:spcBef>
              </a:pPr>
              <a:r>
                <a:rPr lang="ko-KR" altLang="en-US" sz="44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문진정보</a:t>
              </a:r>
              <a:endParaRPr lang="en-US" sz="4400" dirty="0">
                <a:solidFill>
                  <a:srgbClr val="18BBCB"/>
                </a:solidFill>
                <a:latin typeface="HY헤드라인M" panose="02030600000101010101" pitchFamily="18" charset="-127"/>
              </a:endParaRPr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5B779C5A-FF21-A224-865F-E004D2ED5FD4}"/>
                </a:ext>
              </a:extLst>
            </p:cNvPr>
            <p:cNvSpPr txBox="1"/>
            <p:nvPr/>
          </p:nvSpPr>
          <p:spPr>
            <a:xfrm>
              <a:off x="-681725" y="-324905"/>
              <a:ext cx="5329849" cy="1622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사용자의 문진 정보를 바탕으로 질병 진단 알고리즘을 통해 의심되는 질병에 대한 정보를 포함하는 테이블이다</a:t>
              </a:r>
              <a:r>
                <a:rPr lang="en-US" altLang="ko-KR" sz="20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000" u="none" dirty="0">
                <a:solidFill>
                  <a:srgbClr val="545454"/>
                </a:solidFill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54" name="Group 25">
            <a:extLst>
              <a:ext uri="{FF2B5EF4-FFF2-40B4-BE49-F238E27FC236}">
                <a16:creationId xmlns:a16="http://schemas.microsoft.com/office/drawing/2014/main" id="{9FEA8A76-075E-6D5C-8271-B3EE2867479A}"/>
              </a:ext>
            </a:extLst>
          </p:cNvPr>
          <p:cNvGrpSpPr/>
          <p:nvPr/>
        </p:nvGrpSpPr>
        <p:grpSpPr>
          <a:xfrm>
            <a:off x="1524001" y="4219320"/>
            <a:ext cx="6553200" cy="1755643"/>
            <a:chOff x="-681725" y="-2837041"/>
            <a:chExt cx="5329849" cy="4134246"/>
          </a:xfrm>
        </p:grpSpPr>
        <p:sp>
          <p:nvSpPr>
            <p:cNvPr id="55" name="TextBox 26">
              <a:extLst>
                <a:ext uri="{FF2B5EF4-FFF2-40B4-BE49-F238E27FC236}">
                  <a16:creationId xmlns:a16="http://schemas.microsoft.com/office/drawing/2014/main" id="{FE3701A3-1482-B365-FC45-CFD53FE71B61}"/>
                </a:ext>
              </a:extLst>
            </p:cNvPr>
            <p:cNvSpPr txBox="1"/>
            <p:nvPr/>
          </p:nvSpPr>
          <p:spPr>
            <a:xfrm>
              <a:off x="-681725" y="-2837041"/>
              <a:ext cx="2664925" cy="25327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9800"/>
                </a:lnSpc>
                <a:spcBef>
                  <a:spcPct val="0"/>
                </a:spcBef>
              </a:pPr>
              <a:r>
                <a:rPr lang="ko-KR" altLang="en-US" sz="44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사용자</a:t>
              </a:r>
              <a:endParaRPr lang="en-US" sz="4400" dirty="0">
                <a:solidFill>
                  <a:srgbClr val="18BBCB"/>
                </a:solidFill>
                <a:latin typeface="HY헤드라인M" panose="02030600000101010101" pitchFamily="18" charset="-127"/>
              </a:endParaRPr>
            </a:p>
          </p:txBody>
        </p:sp>
        <p:sp>
          <p:nvSpPr>
            <p:cNvPr id="56" name="TextBox 27">
              <a:extLst>
                <a:ext uri="{FF2B5EF4-FFF2-40B4-BE49-F238E27FC236}">
                  <a16:creationId xmlns:a16="http://schemas.microsoft.com/office/drawing/2014/main" id="{3BA2B810-8291-5EB7-5BFA-B0384C29AEEA}"/>
                </a:ext>
              </a:extLst>
            </p:cNvPr>
            <p:cNvSpPr txBox="1"/>
            <p:nvPr/>
          </p:nvSpPr>
          <p:spPr>
            <a:xfrm>
              <a:off x="-681725" y="-324905"/>
              <a:ext cx="5329849" cy="1622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서비스를 이용하기 위해 회원가입을 통해 생성된 사용자에 대한 정보를 포함하는 테이블이다</a:t>
              </a:r>
              <a:r>
                <a:rPr lang="en-US" altLang="ko-KR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000" u="none" dirty="0">
                <a:solidFill>
                  <a:srgbClr val="545454"/>
                </a:solidFill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57" name="Group 25">
            <a:extLst>
              <a:ext uri="{FF2B5EF4-FFF2-40B4-BE49-F238E27FC236}">
                <a16:creationId xmlns:a16="http://schemas.microsoft.com/office/drawing/2014/main" id="{2EFD82CF-009C-06C9-37A4-48FEEF5ACA6D}"/>
              </a:ext>
            </a:extLst>
          </p:cNvPr>
          <p:cNvGrpSpPr/>
          <p:nvPr/>
        </p:nvGrpSpPr>
        <p:grpSpPr>
          <a:xfrm>
            <a:off x="9501770" y="5964057"/>
            <a:ext cx="6553200" cy="1755643"/>
            <a:chOff x="-681725" y="-2837041"/>
            <a:chExt cx="5329849" cy="4134246"/>
          </a:xfrm>
        </p:grpSpPr>
        <p:sp>
          <p:nvSpPr>
            <p:cNvPr id="58" name="TextBox 26">
              <a:extLst>
                <a:ext uri="{FF2B5EF4-FFF2-40B4-BE49-F238E27FC236}">
                  <a16:creationId xmlns:a16="http://schemas.microsoft.com/office/drawing/2014/main" id="{186B4959-0C6B-3F7E-4BD6-0807CF24C266}"/>
                </a:ext>
              </a:extLst>
            </p:cNvPr>
            <p:cNvSpPr txBox="1"/>
            <p:nvPr/>
          </p:nvSpPr>
          <p:spPr>
            <a:xfrm>
              <a:off x="-681725" y="-2837041"/>
              <a:ext cx="2664925" cy="25327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9800"/>
                </a:lnSpc>
                <a:spcBef>
                  <a:spcPct val="0"/>
                </a:spcBef>
              </a:pPr>
              <a:r>
                <a:rPr lang="ko-KR" altLang="en-US" sz="44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빈도</a:t>
              </a:r>
              <a:endParaRPr lang="en-US" sz="4400" dirty="0">
                <a:solidFill>
                  <a:srgbClr val="18BBCB"/>
                </a:solidFill>
                <a:latin typeface="HY헤드라인M" panose="02030600000101010101" pitchFamily="18" charset="-127"/>
              </a:endParaRPr>
            </a:p>
          </p:txBody>
        </p:sp>
        <p:sp>
          <p:nvSpPr>
            <p:cNvPr id="59" name="TextBox 27">
              <a:extLst>
                <a:ext uri="{FF2B5EF4-FFF2-40B4-BE49-F238E27FC236}">
                  <a16:creationId xmlns:a16="http://schemas.microsoft.com/office/drawing/2014/main" id="{2A2E305B-F50A-F72B-CA2D-01F6A3CB5AEE}"/>
                </a:ext>
              </a:extLst>
            </p:cNvPr>
            <p:cNvSpPr txBox="1"/>
            <p:nvPr/>
          </p:nvSpPr>
          <p:spPr>
            <a:xfrm>
              <a:off x="-681725" y="-324905"/>
              <a:ext cx="5329849" cy="1622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사용자가 질환 백과를 이용하면서 질환 정보를 열람한 각 질병에 대한 빈도수를 저장하는 테이블이다</a:t>
              </a:r>
              <a:endParaRPr lang="en-US" sz="2000" u="none" dirty="0">
                <a:solidFill>
                  <a:srgbClr val="545454"/>
                </a:solidFill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60" name="Group 25">
            <a:extLst>
              <a:ext uri="{FF2B5EF4-FFF2-40B4-BE49-F238E27FC236}">
                <a16:creationId xmlns:a16="http://schemas.microsoft.com/office/drawing/2014/main" id="{5D4A9A5F-6F8D-78F4-4C68-1C96600D6C78}"/>
              </a:ext>
            </a:extLst>
          </p:cNvPr>
          <p:cNvGrpSpPr/>
          <p:nvPr/>
        </p:nvGrpSpPr>
        <p:grpSpPr>
          <a:xfrm>
            <a:off x="1524000" y="7074718"/>
            <a:ext cx="6553200" cy="1755643"/>
            <a:chOff x="-681725" y="-2837041"/>
            <a:chExt cx="5329849" cy="4134246"/>
          </a:xfrm>
        </p:grpSpPr>
        <p:sp>
          <p:nvSpPr>
            <p:cNvPr id="61" name="TextBox 26">
              <a:extLst>
                <a:ext uri="{FF2B5EF4-FFF2-40B4-BE49-F238E27FC236}">
                  <a16:creationId xmlns:a16="http://schemas.microsoft.com/office/drawing/2014/main" id="{F4F52961-616B-5767-80B2-619C510DC40F}"/>
                </a:ext>
              </a:extLst>
            </p:cNvPr>
            <p:cNvSpPr txBox="1"/>
            <p:nvPr/>
          </p:nvSpPr>
          <p:spPr>
            <a:xfrm>
              <a:off x="-681725" y="-2837041"/>
              <a:ext cx="2664925" cy="25327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9800"/>
                </a:lnSpc>
                <a:spcBef>
                  <a:spcPct val="0"/>
                </a:spcBef>
              </a:pPr>
              <a:r>
                <a:rPr lang="ko-KR" altLang="en-US" sz="44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문진</a:t>
              </a:r>
              <a:endParaRPr lang="en-US" sz="4400" dirty="0">
                <a:solidFill>
                  <a:srgbClr val="18BBCB"/>
                </a:solidFill>
                <a:latin typeface="HY헤드라인M" panose="02030600000101010101" pitchFamily="18" charset="-127"/>
              </a:endParaRPr>
            </a:p>
          </p:txBody>
        </p:sp>
        <p:sp>
          <p:nvSpPr>
            <p:cNvPr id="62" name="TextBox 27">
              <a:extLst>
                <a:ext uri="{FF2B5EF4-FFF2-40B4-BE49-F238E27FC236}">
                  <a16:creationId xmlns:a16="http://schemas.microsoft.com/office/drawing/2014/main" id="{C900CCF2-469B-A320-B11A-94D336104ED4}"/>
                </a:ext>
              </a:extLst>
            </p:cNvPr>
            <p:cNvSpPr txBox="1"/>
            <p:nvPr/>
          </p:nvSpPr>
          <p:spPr>
            <a:xfrm>
              <a:off x="-681725" y="-324905"/>
              <a:ext cx="5329849" cy="1622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사용자가 문진표를 통해 문진 결과에 대한 데이터를 기록해 놓는 테이블이다</a:t>
              </a:r>
              <a:r>
                <a:rPr lang="en-US" altLang="ko-KR" sz="2000" u="none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000" u="none" dirty="0">
                <a:solidFill>
                  <a:srgbClr val="545454"/>
                </a:solidFill>
                <a:latin typeface="HY헤드라인M" panose="02030600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A18EC0-D2B2-C39A-E721-C592D2AC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422546"/>
            <a:chOff x="0" y="0"/>
            <a:chExt cx="4816593" cy="901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01411"/>
            </a:xfrm>
            <a:custGeom>
              <a:avLst/>
              <a:gdLst/>
              <a:ahLst/>
              <a:cxnLst/>
              <a:rect l="l" t="t" r="r" b="b"/>
              <a:pathLst>
                <a:path w="4816592" h="901411">
                  <a:moveTo>
                    <a:pt x="0" y="0"/>
                  </a:moveTo>
                  <a:lnTo>
                    <a:pt x="4816592" y="0"/>
                  </a:lnTo>
                  <a:lnTo>
                    <a:pt x="4816592" y="901411"/>
                  </a:lnTo>
                  <a:lnTo>
                    <a:pt x="0" y="901411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6539" y="7309057"/>
            <a:ext cx="16074922" cy="1254054"/>
            <a:chOff x="0" y="0"/>
            <a:chExt cx="4416947" cy="344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16947" cy="344580"/>
            </a:xfrm>
            <a:custGeom>
              <a:avLst/>
              <a:gdLst/>
              <a:ahLst/>
              <a:cxnLst/>
              <a:rect l="l" t="t" r="r" b="b"/>
              <a:pathLst>
                <a:path w="4416947" h="344580">
                  <a:moveTo>
                    <a:pt x="0" y="0"/>
                  </a:moveTo>
                  <a:lnTo>
                    <a:pt x="4416947" y="0"/>
                  </a:lnTo>
                  <a:lnTo>
                    <a:pt x="4416947" y="344580"/>
                  </a:lnTo>
                  <a:lnTo>
                    <a:pt x="0" y="344580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89112" y="8772660"/>
            <a:ext cx="1609234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18BBCB"/>
                </a:solidFill>
                <a:latin typeface="HY헤드라인M" panose="02030600000101010101" pitchFamily="18" charset="-127"/>
              </a:rPr>
              <a:t>Application</a:t>
            </a:r>
            <a:endParaRPr lang="en-US" sz="8000" u="none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233DCF1-FA64-288F-E5D3-89B6AE7DF984}"/>
              </a:ext>
            </a:extLst>
          </p:cNvPr>
          <p:cNvSpPr/>
          <p:nvPr/>
        </p:nvSpPr>
        <p:spPr>
          <a:xfrm>
            <a:off x="1365337" y="1616023"/>
            <a:ext cx="15557326" cy="6699616"/>
          </a:xfrm>
          <a:custGeom>
            <a:avLst/>
            <a:gdLst/>
            <a:ahLst/>
            <a:cxnLst/>
            <a:rect l="l" t="t" r="r" b="b"/>
            <a:pathLst>
              <a:path w="15557326" h="6699616">
                <a:moveTo>
                  <a:pt x="0" y="0"/>
                </a:moveTo>
                <a:lnTo>
                  <a:pt x="15557326" y="0"/>
                </a:lnTo>
                <a:lnTo>
                  <a:pt x="15557326" y="6699617"/>
                </a:lnTo>
                <a:lnTo>
                  <a:pt x="0" y="6699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8" r="-4848" b="-42967"/>
            </a:stretch>
          </a:blipFill>
        </p:spPr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7E8C0C-4812-323A-A40A-A73BCA0B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9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B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992685"/>
            <a:ext cx="18288000" cy="4294315"/>
            <a:chOff x="0" y="0"/>
            <a:chExt cx="4816593" cy="1131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31013"/>
            </a:xfrm>
            <a:custGeom>
              <a:avLst/>
              <a:gdLst/>
              <a:ahLst/>
              <a:cxnLst/>
              <a:rect l="l" t="t" r="r" b="b"/>
              <a:pathLst>
                <a:path w="4816592" h="1131013">
                  <a:moveTo>
                    <a:pt x="0" y="0"/>
                  </a:moveTo>
                  <a:lnTo>
                    <a:pt x="4816592" y="0"/>
                  </a:lnTo>
                  <a:lnTo>
                    <a:pt x="4816592" y="1131013"/>
                  </a:lnTo>
                  <a:lnTo>
                    <a:pt x="0" y="1131013"/>
                  </a:lnTo>
                  <a:close/>
                </a:path>
              </a:pathLst>
            </a:custGeom>
            <a:solidFill>
              <a:srgbClr val="DCFA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5992685"/>
            <a:chOff x="0" y="0"/>
            <a:chExt cx="24384000" cy="79902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4999"/>
            </a:blip>
            <a:srcRect t="36459" b="14357"/>
            <a:stretch>
              <a:fillRect/>
            </a:stretch>
          </p:blipFill>
          <p:spPr>
            <a:xfrm>
              <a:off x="0" y="0"/>
              <a:ext cx="24384000" cy="799024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031350" y="7244383"/>
            <a:ext cx="4190372" cy="1403918"/>
            <a:chOff x="0" y="9525"/>
            <a:chExt cx="5587163" cy="1871892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5587163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구현</a:t>
              </a:r>
              <a:endParaRPr lang="en-US" sz="32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615"/>
              <a:ext cx="5587163" cy="928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프론트 및 백 엔드 구현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하드웨어 구현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86888" y="4512712"/>
            <a:ext cx="2558894" cy="2558894"/>
            <a:chOff x="7965" y="7965"/>
            <a:chExt cx="3411859" cy="3411859"/>
          </a:xfrm>
        </p:grpSpPr>
        <p:sp>
          <p:nvSpPr>
            <p:cNvPr id="11" name="Freeform 11"/>
            <p:cNvSpPr/>
            <p:nvPr/>
          </p:nvSpPr>
          <p:spPr>
            <a:xfrm>
              <a:off x="7965" y="7965"/>
              <a:ext cx="3411859" cy="3411859"/>
            </a:xfrm>
            <a:custGeom>
              <a:avLst/>
              <a:gdLst/>
              <a:ahLst/>
              <a:cxnLst/>
              <a:rect l="l" t="t" r="r" b="b"/>
              <a:pathLst>
                <a:path w="3411859" h="3411859">
                  <a:moveTo>
                    <a:pt x="0" y="0"/>
                  </a:moveTo>
                  <a:lnTo>
                    <a:pt x="3411859" y="0"/>
                  </a:lnTo>
                  <a:lnTo>
                    <a:pt x="3411859" y="3411859"/>
                  </a:lnTo>
                  <a:lnTo>
                    <a:pt x="0" y="341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4193612">
              <a:off x="377859" y="377859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2" y="0"/>
                  </a:lnTo>
                  <a:lnTo>
                    <a:pt x="2672072" y="2672072"/>
                  </a:lnTo>
                  <a:lnTo>
                    <a:pt x="0" y="26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915446" y="1107470"/>
              <a:ext cx="1444498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47089" y="4495330"/>
            <a:ext cx="2558894" cy="2558894"/>
            <a:chOff x="5427" y="5427"/>
            <a:chExt cx="3411859" cy="3411859"/>
          </a:xfrm>
        </p:grpSpPr>
        <p:sp>
          <p:nvSpPr>
            <p:cNvPr id="15" name="Freeform 15"/>
            <p:cNvSpPr/>
            <p:nvPr/>
          </p:nvSpPr>
          <p:spPr>
            <a:xfrm>
              <a:off x="5427" y="5427"/>
              <a:ext cx="3411859" cy="3411859"/>
            </a:xfrm>
            <a:custGeom>
              <a:avLst/>
              <a:gdLst/>
              <a:ahLst/>
              <a:cxnLst/>
              <a:rect l="l" t="t" r="r" b="b"/>
              <a:pathLst>
                <a:path w="3411859" h="3411859">
                  <a:moveTo>
                    <a:pt x="0" y="0"/>
                  </a:moveTo>
                  <a:lnTo>
                    <a:pt x="3411859" y="0"/>
                  </a:lnTo>
                  <a:lnTo>
                    <a:pt x="3411859" y="3411859"/>
                  </a:lnTo>
                  <a:lnTo>
                    <a:pt x="0" y="341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4204547">
              <a:off x="375321" y="375321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1" y="0"/>
                  </a:lnTo>
                  <a:lnTo>
                    <a:pt x="2672071" y="2672071"/>
                  </a:lnTo>
                  <a:lnTo>
                    <a:pt x="0" y="267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614290" y="1104931"/>
              <a:ext cx="2194133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593890" y="4514091"/>
            <a:ext cx="2558894" cy="2558895"/>
            <a:chOff x="0" y="1838"/>
            <a:chExt cx="3411859" cy="3411859"/>
          </a:xfrm>
        </p:grpSpPr>
        <p:sp>
          <p:nvSpPr>
            <p:cNvPr id="19" name="Freeform 19"/>
            <p:cNvSpPr/>
            <p:nvPr/>
          </p:nvSpPr>
          <p:spPr>
            <a:xfrm>
              <a:off x="0" y="1838"/>
              <a:ext cx="3411859" cy="3411859"/>
            </a:xfrm>
            <a:custGeom>
              <a:avLst/>
              <a:gdLst/>
              <a:ahLst/>
              <a:cxnLst/>
              <a:rect l="l" t="t" r="r" b="b"/>
              <a:pathLst>
                <a:path w="3411859" h="3411859">
                  <a:moveTo>
                    <a:pt x="0" y="0"/>
                  </a:moveTo>
                  <a:lnTo>
                    <a:pt x="3411859" y="0"/>
                  </a:lnTo>
                  <a:lnTo>
                    <a:pt x="3411859" y="3411859"/>
                  </a:lnTo>
                  <a:lnTo>
                    <a:pt x="0" y="341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4219880">
              <a:off x="420694" y="371732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1" y="0"/>
                  </a:lnTo>
                  <a:lnTo>
                    <a:pt x="2672071" y="2672071"/>
                  </a:lnTo>
                  <a:lnTo>
                    <a:pt x="0" y="267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692156" y="1101342"/>
              <a:ext cx="2027548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4821" y="7261765"/>
            <a:ext cx="4443029" cy="1421615"/>
            <a:chOff x="0" y="9525"/>
            <a:chExt cx="5924038" cy="189548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9525"/>
              <a:ext cx="5924038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en-US" sz="32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52615"/>
              <a:ext cx="5924038" cy="952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소개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배경 및 분석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691059" y="7263144"/>
            <a:ext cx="4440757" cy="1422769"/>
            <a:chOff x="0" y="9525"/>
            <a:chExt cx="5921009" cy="189702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9525"/>
              <a:ext cx="5921009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시연 및 </a:t>
              </a:r>
              <a:r>
                <a:rPr lang="en-US" altLang="ko-KR" sz="32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Q&amp;A</a:t>
              </a:r>
              <a:endParaRPr lang="en-US" sz="32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52615"/>
              <a:ext cx="5921009" cy="953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시연 영상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Q&amp;A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38890" y="1166813"/>
            <a:ext cx="1681022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4"/>
              </a:lnSpc>
              <a:spcBef>
                <a:spcPct val="0"/>
              </a:spcBef>
            </a:pPr>
            <a:r>
              <a:rPr lang="en-US" sz="8499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</a:p>
        </p:txBody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F42FD29F-0D49-EE3E-423E-C70848CE9979}"/>
              </a:ext>
            </a:extLst>
          </p:cNvPr>
          <p:cNvGrpSpPr/>
          <p:nvPr/>
        </p:nvGrpSpPr>
        <p:grpSpPr>
          <a:xfrm>
            <a:off x="5950471" y="4506738"/>
            <a:ext cx="2558894" cy="2558894"/>
            <a:chOff x="7965" y="7965"/>
            <a:chExt cx="3411859" cy="3411859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520EED27-2D11-6941-B8E0-7E0C498B7B51}"/>
                </a:ext>
              </a:extLst>
            </p:cNvPr>
            <p:cNvSpPr/>
            <p:nvPr/>
          </p:nvSpPr>
          <p:spPr>
            <a:xfrm>
              <a:off x="7965" y="7965"/>
              <a:ext cx="3411859" cy="3411859"/>
            </a:xfrm>
            <a:custGeom>
              <a:avLst/>
              <a:gdLst/>
              <a:ahLst/>
              <a:cxnLst/>
              <a:rect l="l" t="t" r="r" b="b"/>
              <a:pathLst>
                <a:path w="3411859" h="3411859">
                  <a:moveTo>
                    <a:pt x="0" y="0"/>
                  </a:moveTo>
                  <a:lnTo>
                    <a:pt x="3411859" y="0"/>
                  </a:lnTo>
                  <a:lnTo>
                    <a:pt x="3411859" y="3411859"/>
                  </a:lnTo>
                  <a:lnTo>
                    <a:pt x="0" y="3411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20486237-29A9-7E0A-ED60-7F6A9BF76D84}"/>
                </a:ext>
              </a:extLst>
            </p:cNvPr>
            <p:cNvSpPr/>
            <p:nvPr/>
          </p:nvSpPr>
          <p:spPr>
            <a:xfrm rot="4193612">
              <a:off x="377859" y="377859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2" y="0"/>
                  </a:lnTo>
                  <a:lnTo>
                    <a:pt x="2672072" y="2672072"/>
                  </a:lnTo>
                  <a:lnTo>
                    <a:pt x="0" y="26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27E02530-1A5C-876D-054B-AC8A16CDF2C9}"/>
                </a:ext>
              </a:extLst>
            </p:cNvPr>
            <p:cNvSpPr txBox="1"/>
            <p:nvPr/>
          </p:nvSpPr>
          <p:spPr>
            <a:xfrm>
              <a:off x="915446" y="1107470"/>
              <a:ext cx="1444498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</a:t>
              </a:r>
            </a:p>
          </p:txBody>
        </p:sp>
      </p:grpSp>
      <p:grpSp>
        <p:nvGrpSpPr>
          <p:cNvPr id="33" name="Group 22">
            <a:extLst>
              <a:ext uri="{FF2B5EF4-FFF2-40B4-BE49-F238E27FC236}">
                <a16:creationId xmlns:a16="http://schemas.microsoft.com/office/drawing/2014/main" id="{A46A8F23-A0D6-96DA-DC95-D2FA9D4CD14E}"/>
              </a:ext>
            </a:extLst>
          </p:cNvPr>
          <p:cNvGrpSpPr/>
          <p:nvPr/>
        </p:nvGrpSpPr>
        <p:grpSpPr>
          <a:xfrm>
            <a:off x="5008404" y="7255791"/>
            <a:ext cx="4443029" cy="1403918"/>
            <a:chOff x="0" y="9525"/>
            <a:chExt cx="5924038" cy="1871892"/>
          </a:xfrm>
        </p:grpSpPr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5031CEE2-9CDC-2893-AF47-578D3F92D43E}"/>
                </a:ext>
              </a:extLst>
            </p:cNvPr>
            <p:cNvSpPr txBox="1"/>
            <p:nvPr/>
          </p:nvSpPr>
          <p:spPr>
            <a:xfrm>
              <a:off x="0" y="9525"/>
              <a:ext cx="5924038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구성</a:t>
              </a:r>
              <a:endParaRPr lang="en-US" sz="32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" name="TextBox 24">
              <a:extLst>
                <a:ext uri="{FF2B5EF4-FFF2-40B4-BE49-F238E27FC236}">
                  <a16:creationId xmlns:a16="http://schemas.microsoft.com/office/drawing/2014/main" id="{167D5FC8-A96B-2C34-FF75-838E87F10BB3}"/>
                </a:ext>
              </a:extLst>
            </p:cNvPr>
            <p:cNvSpPr txBox="1"/>
            <p:nvPr/>
          </p:nvSpPr>
          <p:spPr>
            <a:xfrm>
              <a:off x="0" y="952615"/>
              <a:ext cx="5924038" cy="928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앱</a:t>
              </a:r>
              <a:r>
                <a:rPr lang="en-US" altLang="ko-KR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서버</a:t>
              </a:r>
              <a:r>
                <a:rPr lang="en-US" altLang="ko-KR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DB</a:t>
              </a: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구성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하드웨어 구성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B6883E50-24F9-AD78-A5A9-F50A136E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FB0DE3-37EE-615F-B4C5-480CA14F2FFF}"/>
              </a:ext>
            </a:extLst>
          </p:cNvPr>
          <p:cNvSpPr txBox="1"/>
          <p:nvPr/>
        </p:nvSpPr>
        <p:spPr>
          <a:xfrm>
            <a:off x="2948571" y="3243271"/>
            <a:ext cx="9692084" cy="5679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4809963-BFB8-04FC-DB2F-F4F99142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24948"/>
              </p:ext>
            </p:extLst>
          </p:nvPr>
        </p:nvGraphicFramePr>
        <p:xfrm>
          <a:off x="1020869" y="1790700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arduinoActivity</a:t>
                      </a:r>
                      <a:endParaRPr 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categoryActivity</a:t>
                      </a:r>
                      <a:endParaRPr 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chatgptActivity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 err="1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관련 블루투스 연결</a:t>
                      </a:r>
                      <a:r>
                        <a:rPr lang="en-US" altLang="ko-KR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및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통신을 위한 클래스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질환백과의 카테고리와 질환 항목들을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표기하는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 err="1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chatGPT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연결 및 동적채팅 시스템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구현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FBDC59E6-090D-CD18-F86B-818FA18B8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192219"/>
              </p:ext>
            </p:extLst>
          </p:nvPr>
        </p:nvGraphicFramePr>
        <p:xfrm>
          <a:off x="1006277" y="3691142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findActivity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healthInfoActivity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infoActivity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ID/PW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찾기 기능이 구현된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질환백과 열람 시 항목들을 </a:t>
                      </a:r>
                      <a:r>
                        <a:rPr lang="ko-KR" altLang="en-US" sz="2100" dirty="0" err="1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나타내주는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질환백과 항목의 정보를 표기해주는 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BA88DE47-2BB6-1570-3063-25AB520D1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10747"/>
              </p:ext>
            </p:extLst>
          </p:nvPr>
        </p:nvGraphicFramePr>
        <p:xfrm>
          <a:off x="1006277" y="5591585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500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loginActivity</a:t>
                      </a:r>
                      <a:endParaRPr lang="en-US" altLang="ko-KR" sz="2500" dirty="0">
                        <a:solidFill>
                          <a:srgbClr val="18BBCB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MainActivity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myInfoActivity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로그인 기능이 구현된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메인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내 정보 기능이 구현된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5F153B89-03B9-56DC-3241-389FFB8BC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71749"/>
              </p:ext>
            </p:extLst>
          </p:nvPr>
        </p:nvGraphicFramePr>
        <p:xfrm>
          <a:off x="1050052" y="7581900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questionActivity</a:t>
                      </a:r>
                      <a:endParaRPr lang="en-US" sz="2500" dirty="0">
                        <a:solidFill>
                          <a:srgbClr val="18BBCB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registerActivity</a:t>
                      </a:r>
                      <a:endParaRPr lang="en-US" sz="2500" dirty="0">
                        <a:solidFill>
                          <a:srgbClr val="18BBCB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나머지 클래스</a:t>
                      </a:r>
                      <a:endParaRPr lang="en-US" sz="2500" dirty="0">
                        <a:solidFill>
                          <a:srgbClr val="18BBCB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질병진단 기능이 구현된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회원가입 기능이 구현된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JSP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통신 및 중복사용 데이터를 보관하는 용도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63F71-4AD7-62E7-FC26-A6F076B4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2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9FB0DE3-37EE-615F-B4C5-480CA14F2FFF}"/>
              </a:ext>
            </a:extLst>
          </p:cNvPr>
          <p:cNvSpPr txBox="1"/>
          <p:nvPr/>
        </p:nvSpPr>
        <p:spPr>
          <a:xfrm>
            <a:off x="2948571" y="3243271"/>
            <a:ext cx="9692084" cy="5679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00"/>
              </a:lnSpc>
            </a:pPr>
            <a:endParaRPr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서버</a:t>
            </a: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4809963-BFB8-04FC-DB2F-F4F99142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012569"/>
              </p:ext>
            </p:extLst>
          </p:nvPr>
        </p:nvGraphicFramePr>
        <p:xfrm>
          <a:off x="996550" y="2016917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ConnectDB</a:t>
                      </a:r>
                      <a:endParaRPr 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durationInfo</a:t>
                      </a:r>
                      <a:endParaRPr lang="en-US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findInfo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회원가입 클래스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자주 찾는 질환정보 구현을 위한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열람 빈도 수 적립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ID/PW</a:t>
                      </a: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찾기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FBDC59E6-090D-CD18-F86B-818FA18B8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792725"/>
              </p:ext>
            </p:extLst>
          </p:nvPr>
        </p:nvGraphicFramePr>
        <p:xfrm>
          <a:off x="996550" y="4300179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healthInfo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loginDB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QueDB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항목별 상세정보 불러오기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로그인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질병진단 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BA88DE47-2BB6-1570-3063-25AB520D1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24900"/>
              </p:ext>
            </p:extLst>
          </p:nvPr>
        </p:nvGraphicFramePr>
        <p:xfrm>
          <a:off x="991248" y="6583441"/>
          <a:ext cx="16275444" cy="1686642"/>
        </p:xfrm>
        <a:graphic>
          <a:graphicData uri="http://schemas.openxmlformats.org/drawingml/2006/table">
            <a:tbl>
              <a:tblPr/>
              <a:tblGrid>
                <a:gridCol w="542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5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500" dirty="0" err="1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rankingInfo</a:t>
                      </a:r>
                      <a:endParaRPr lang="en-US" altLang="ko-KR" sz="2500" dirty="0">
                        <a:solidFill>
                          <a:srgbClr val="18BBCB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altLang="ko-KR" sz="2499" dirty="0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JSP</a:t>
                      </a:r>
                      <a:r>
                        <a:rPr lang="ko-KR" altLang="en-US" sz="2499" dirty="0">
                          <a:solidFill>
                            <a:srgbClr val="18BBCB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파일</a:t>
                      </a: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altLang="ko-KR" sz="11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자주 찾는 질환정보 불러오기</a:t>
                      </a:r>
                      <a:endParaRPr lang="en-US" altLang="ko-KR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클래스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ko-KR" altLang="en-US" sz="2100" dirty="0">
                          <a:solidFill>
                            <a:srgbClr val="545454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각 기능에 맞는 동일한 역할을 수행</a:t>
                      </a: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2100" dirty="0">
                        <a:solidFill>
                          <a:srgbClr val="545454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234AA7-65FE-4DBA-DEB0-F4965C7B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9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0443DE3-B64E-93E4-48DB-5592D2603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846" y="1610075"/>
            <a:ext cx="6239746" cy="54300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782569" y="939327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비로그인 메인 화면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F0E762F-7C77-0A64-6C2B-FF679D051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48327"/>
            <a:ext cx="3390900" cy="753533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BA7475F-3AB8-F852-E13D-50FE1FC1C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6135" y="4610100"/>
            <a:ext cx="7878274" cy="37629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EA1CF86-3056-6FAC-B31E-700403B94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331" y="2244620"/>
            <a:ext cx="4706007" cy="26673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D9DD16C-F565-22C8-B3BE-10D387D47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6135" y="2662350"/>
            <a:ext cx="6020640" cy="143847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C46BB05-DCB7-B67C-C6FF-37F9C81C0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1225" y="1648328"/>
            <a:ext cx="3390899" cy="753533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FE6A298-CB82-8BE4-A82F-1ABC643D2349}"/>
              </a:ext>
            </a:extLst>
          </p:cNvPr>
          <p:cNvSpPr txBox="1"/>
          <p:nvPr/>
        </p:nvSpPr>
        <p:spPr>
          <a:xfrm>
            <a:off x="4596593" y="9438694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문진결과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X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353C15E-BE58-57C3-6A5C-A40AA07867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86561" y="1237937"/>
            <a:ext cx="4286848" cy="29531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C87181-03B5-BA6B-174A-8442DD56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2C9F765-1EDF-857E-99D8-DE39A83C2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745" y="1517851"/>
            <a:ext cx="3390900" cy="75353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E2098D-1F38-50AE-949A-DA3DDA7939B1}"/>
              </a:ext>
            </a:extLst>
          </p:cNvPr>
          <p:cNvSpPr txBox="1"/>
          <p:nvPr/>
        </p:nvSpPr>
        <p:spPr>
          <a:xfrm>
            <a:off x="1708114" y="931928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문진결과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C77FF93-4E50-653C-8C2A-4BE034F80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436" y="1517851"/>
            <a:ext cx="9647093" cy="87501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A4653F-6175-C1A2-F056-1F05F0902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4000500"/>
            <a:ext cx="5496692" cy="341995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89A6F6B-8A42-03A5-BAEA-84814CD3ADDD}"/>
              </a:ext>
            </a:extLst>
          </p:cNvPr>
          <p:cNvCxnSpPr>
            <a:cxnSpLocks/>
          </p:cNvCxnSpPr>
          <p:nvPr/>
        </p:nvCxnSpPr>
        <p:spPr>
          <a:xfrm flipV="1">
            <a:off x="10591800" y="6579680"/>
            <a:ext cx="2438400" cy="2739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79E6C-D6B7-3F90-2C59-B0AD9B97076F}"/>
              </a:ext>
            </a:extLst>
          </p:cNvPr>
          <p:cNvSpPr/>
          <p:nvPr/>
        </p:nvSpPr>
        <p:spPr>
          <a:xfrm>
            <a:off x="8839200" y="2950284"/>
            <a:ext cx="1600200" cy="212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>
            <a:off x="10363200" y="3143151"/>
            <a:ext cx="6400800" cy="20003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E6D539-9195-1075-6C62-E728904FD814}"/>
              </a:ext>
            </a:extLst>
          </p:cNvPr>
          <p:cNvSpPr/>
          <p:nvPr/>
        </p:nvSpPr>
        <p:spPr>
          <a:xfrm>
            <a:off x="9741637" y="9319286"/>
            <a:ext cx="1078763" cy="212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FC0B60-3DD2-3FB8-5360-C2843101EEF0}"/>
              </a:ext>
            </a:extLst>
          </p:cNvPr>
          <p:cNvSpPr txBox="1"/>
          <p:nvPr/>
        </p:nvSpPr>
        <p:spPr>
          <a:xfrm>
            <a:off x="12039600" y="1973600"/>
            <a:ext cx="538258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 Example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섬유근육통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(Fibromyalgia)§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통풍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(Gout)§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근근막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통증 증후군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§</a:t>
            </a:r>
            <a:endParaRPr lang="ko-KR" altLang="en-US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F0FB1FB-A23E-FDB9-9910-6ED9DAE00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586048"/>
            <a:ext cx="1962424" cy="3429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4792E2-C49D-BB2A-883C-24FF6C8B8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1103" y="1222535"/>
            <a:ext cx="4286848" cy="29531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A9DA42-46E9-569F-CC73-0F6E5128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782569" y="9393270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비로그인 메인 화면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F0E762F-7C77-0A64-6C2B-FF679D051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48327"/>
            <a:ext cx="3390900" cy="75353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84B1F89-EE9C-F863-6609-524000A67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420" y="1919439"/>
            <a:ext cx="5849166" cy="2762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7E6409-8B84-9A19-0C08-3B59B808B325}"/>
              </a:ext>
            </a:extLst>
          </p:cNvPr>
          <p:cNvSpPr/>
          <p:nvPr/>
        </p:nvSpPr>
        <p:spPr>
          <a:xfrm>
            <a:off x="13471987" y="1919439"/>
            <a:ext cx="3492180" cy="276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</a:t>
            </a:r>
            <a:r>
              <a:rPr lang="en-US" altLang="ko-KR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Activity 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전환 시 해당 효과추가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78A3C6-AC0F-63F3-05FE-DEF45F07DB3D}"/>
              </a:ext>
            </a:extLst>
          </p:cNvPr>
          <p:cNvSpPr/>
          <p:nvPr/>
        </p:nvSpPr>
        <p:spPr>
          <a:xfrm>
            <a:off x="1238249" y="2736643"/>
            <a:ext cx="1828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13047-8CF4-EC18-08BA-149F06412CB7}"/>
              </a:ext>
            </a:extLst>
          </p:cNvPr>
          <p:cNvSpPr/>
          <p:nvPr/>
        </p:nvSpPr>
        <p:spPr>
          <a:xfrm>
            <a:off x="3292407" y="8191500"/>
            <a:ext cx="441393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CD9432-C112-7C9F-F217-DEA868451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1648327"/>
            <a:ext cx="3390900" cy="75353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3743FF-7ACA-C92E-9524-D1058DE0E686}"/>
              </a:ext>
            </a:extLst>
          </p:cNvPr>
          <p:cNvSpPr/>
          <p:nvPr/>
        </p:nvSpPr>
        <p:spPr>
          <a:xfrm>
            <a:off x="4152900" y="4686300"/>
            <a:ext cx="3048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>
            <a:off x="4152900" y="5263593"/>
            <a:ext cx="3048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CCA92C-CEF1-EB28-EC01-A9C5E0F4A141}"/>
              </a:ext>
            </a:extLst>
          </p:cNvPr>
          <p:cNvSpPr/>
          <p:nvPr/>
        </p:nvSpPr>
        <p:spPr>
          <a:xfrm>
            <a:off x="4686300" y="6057900"/>
            <a:ext cx="196215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0E09C1-5F66-2F7D-8DDA-76854EF30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3994" y="1352632"/>
            <a:ext cx="4344006" cy="2381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C360C9-61EC-D1E9-DEDC-5E94C1117C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4420" y="2324100"/>
            <a:ext cx="7082103" cy="724954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CF056F-13F2-C3F7-1BF0-69BED22120AB}"/>
              </a:ext>
            </a:extLst>
          </p:cNvPr>
          <p:cNvSpPr/>
          <p:nvPr/>
        </p:nvSpPr>
        <p:spPr>
          <a:xfrm>
            <a:off x="8128259" y="4277003"/>
            <a:ext cx="4487694" cy="1471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0A90CB-6705-6DBB-41B5-193A10DD5341}"/>
              </a:ext>
            </a:extLst>
          </p:cNvPr>
          <p:cNvSpPr/>
          <p:nvPr/>
        </p:nvSpPr>
        <p:spPr>
          <a:xfrm>
            <a:off x="8120153" y="3679563"/>
            <a:ext cx="3048000" cy="469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665EB-7E8E-D044-9E70-65B3E8B6A123}"/>
              </a:ext>
            </a:extLst>
          </p:cNvPr>
          <p:cNvSpPr txBox="1"/>
          <p:nvPr/>
        </p:nvSpPr>
        <p:spPr>
          <a:xfrm>
            <a:off x="11237137" y="3726087"/>
            <a:ext cx="3207615" cy="27699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ID/PW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입력란이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비어있지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않는 경우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12654458" y="4417523"/>
            <a:ext cx="1828799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result.split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결과의 길이가 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 경우는 문진데이터가 없는 경우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EDD36D-A95C-EE36-F8A9-B006405717B5}"/>
              </a:ext>
            </a:extLst>
          </p:cNvPr>
          <p:cNvSpPr/>
          <p:nvPr/>
        </p:nvSpPr>
        <p:spPr>
          <a:xfrm>
            <a:off x="8653553" y="6486410"/>
            <a:ext cx="4000905" cy="1548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2293BD-BC1C-AEF7-1397-595E7CE75A7D}"/>
              </a:ext>
            </a:extLst>
          </p:cNvPr>
          <p:cNvSpPr txBox="1"/>
          <p:nvPr/>
        </p:nvSpPr>
        <p:spPr>
          <a:xfrm>
            <a:off x="12684938" y="5729714"/>
            <a:ext cx="1752599" cy="138499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문진데이터는 있지만 의심증상이 없는 경우 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정해진 텍스트를 전송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의심증상이 있는 경우 </a:t>
            </a:r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mainActivity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실행과 함께 데이터 전달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66F2F99-4893-6A1F-860F-D67D6D7032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0" y="7165683"/>
            <a:ext cx="4436878" cy="30620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CC10B19-21BB-76F2-5782-D9905FD2A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20907" y="1598636"/>
            <a:ext cx="3267531" cy="2953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4325869" y="9406353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17DAC2-AE5C-F48B-0505-D21CFD1F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CD9432-C112-7C9F-F217-DEA868451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99" y="1533253"/>
            <a:ext cx="3390900" cy="753533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881699" y="5453318"/>
            <a:ext cx="1480501" cy="452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1054668" y="9291279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82CB4D-4939-0B9A-0310-708C42C8A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5836" y="1280155"/>
            <a:ext cx="4582164" cy="2857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E1169D-D658-3FE6-0968-38E3202C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6229" y="1573924"/>
            <a:ext cx="3086531" cy="3048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234CDD0-B73B-BD71-6B61-CDF6E5619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39799" y="7735858"/>
            <a:ext cx="4689579" cy="25891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697C7B3-2D01-5109-340C-4A3863123A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5881" y="1533253"/>
            <a:ext cx="3390900" cy="753533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4668290-2FA9-286A-4792-7DE8C6275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2463" y="1540904"/>
            <a:ext cx="3390900" cy="75353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1F28DDF-96C0-8FFE-D1CE-9C4A961F59D9}"/>
              </a:ext>
            </a:extLst>
          </p:cNvPr>
          <p:cNvSpPr txBox="1"/>
          <p:nvPr/>
        </p:nvSpPr>
        <p:spPr>
          <a:xfrm>
            <a:off x="4661250" y="931928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화면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BE19CE-3905-FF8B-15AC-768563AF0B3F}"/>
              </a:ext>
            </a:extLst>
          </p:cNvPr>
          <p:cNvSpPr txBox="1"/>
          <p:nvPr/>
        </p:nvSpPr>
        <p:spPr>
          <a:xfrm>
            <a:off x="8267832" y="9291279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스피너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클릭 화면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01FCCB3-246B-9416-7C89-59BF4C0EB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4600" y="1992974"/>
            <a:ext cx="6868160" cy="30006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0A90CB-6705-6DBB-41B5-193A10DD5341}"/>
              </a:ext>
            </a:extLst>
          </p:cNvPr>
          <p:cNvSpPr/>
          <p:nvPr/>
        </p:nvSpPr>
        <p:spPr>
          <a:xfrm>
            <a:off x="12107626" y="2536611"/>
            <a:ext cx="3360973" cy="234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665EB-7E8E-D044-9E70-65B3E8B6A123}"/>
              </a:ext>
            </a:extLst>
          </p:cNvPr>
          <p:cNvSpPr txBox="1"/>
          <p:nvPr/>
        </p:nvSpPr>
        <p:spPr>
          <a:xfrm>
            <a:off x="14935200" y="3431743"/>
            <a:ext cx="3207615" cy="27699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한글입력 불가 및 글자 수 제한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C6BD52-E1FB-57C8-EFEA-4EDBF2A85519}"/>
              </a:ext>
            </a:extLst>
          </p:cNvPr>
          <p:cNvSpPr/>
          <p:nvPr/>
        </p:nvSpPr>
        <p:spPr>
          <a:xfrm>
            <a:off x="12025349" y="4539474"/>
            <a:ext cx="3360973" cy="234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1631C0E-FF3C-2266-71E6-AA049B2531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81885" y="4988016"/>
            <a:ext cx="2651760" cy="258919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417B8C2-3B01-0B2D-05AF-ACC2E54FA58A}"/>
              </a:ext>
            </a:extLst>
          </p:cNvPr>
          <p:cNvSpPr txBox="1"/>
          <p:nvPr/>
        </p:nvSpPr>
        <p:spPr>
          <a:xfrm>
            <a:off x="16822144" y="4866501"/>
            <a:ext cx="1430296" cy="27699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array.xml</a:t>
            </a:r>
            <a:endParaRPr lang="ko-KR" altLang="en-US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D911461-D4F6-5A63-0A31-795997A199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04600" y="4988016"/>
            <a:ext cx="4177285" cy="259793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05772F5-B7B6-BEED-B028-1010F58BA984}"/>
              </a:ext>
            </a:extLst>
          </p:cNvPr>
          <p:cNvSpPr/>
          <p:nvPr/>
        </p:nvSpPr>
        <p:spPr>
          <a:xfrm>
            <a:off x="11404600" y="5180094"/>
            <a:ext cx="4177285" cy="183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24AFA4-19E9-1A9B-E30F-9AFC7B10FA3C}"/>
              </a:ext>
            </a:extLst>
          </p:cNvPr>
          <p:cNvCxnSpPr/>
          <p:nvPr/>
        </p:nvCxnSpPr>
        <p:spPr>
          <a:xfrm>
            <a:off x="14249400" y="5293404"/>
            <a:ext cx="1600200" cy="472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E57802-9F62-82D3-523B-DB0375FC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ID/PW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찾기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CD9432-C112-7C9F-F217-DEA868451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99" y="1533253"/>
            <a:ext cx="3390900" cy="75353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1054668" y="9291279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28DDF-96C0-8FFE-D1CE-9C4A961F59D9}"/>
              </a:ext>
            </a:extLst>
          </p:cNvPr>
          <p:cNvSpPr txBox="1"/>
          <p:nvPr/>
        </p:nvSpPr>
        <p:spPr>
          <a:xfrm>
            <a:off x="4661250" y="931928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찾기 화면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BE19CE-3905-FF8B-15AC-768563AF0B3F}"/>
              </a:ext>
            </a:extLst>
          </p:cNvPr>
          <p:cNvSpPr txBox="1"/>
          <p:nvPr/>
        </p:nvSpPr>
        <p:spPr>
          <a:xfrm>
            <a:off x="8267832" y="9291279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찾기 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382EBB-A43C-EAB1-B23C-01E746B6A312}"/>
              </a:ext>
            </a:extLst>
          </p:cNvPr>
          <p:cNvSpPr/>
          <p:nvPr/>
        </p:nvSpPr>
        <p:spPr>
          <a:xfrm flipV="1">
            <a:off x="2512379" y="5443994"/>
            <a:ext cx="1480501" cy="452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23675-233B-BD2D-7E82-D5C664AA9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548" y="1532163"/>
            <a:ext cx="3397806" cy="7550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ED2B22-A4D8-58D5-1727-071BA02FB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231" y="1532163"/>
            <a:ext cx="3397806" cy="75506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118D99-C72D-FA5F-8AD8-27EC443F4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6431" y="7121117"/>
            <a:ext cx="4193701" cy="30226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108E82-CED8-1F05-3960-7D3E97720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9257" y="1282853"/>
            <a:ext cx="4248743" cy="2667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9E8B4A-3EDE-8274-F173-91F33FADB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6259" y="1617469"/>
            <a:ext cx="2981741" cy="3143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7D6EEA-25BF-5ED6-B84C-BA206929C1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0026" y="1879690"/>
            <a:ext cx="1600423" cy="2381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4B5124-F5A9-E14B-AABE-03EA9FA70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65438" y="1892994"/>
            <a:ext cx="5037802" cy="488471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C6BD52-E1FB-57C8-EFEA-4EDBF2A85519}"/>
              </a:ext>
            </a:extLst>
          </p:cNvPr>
          <p:cNvSpPr/>
          <p:nvPr/>
        </p:nvSpPr>
        <p:spPr>
          <a:xfrm>
            <a:off x="14152696" y="2884286"/>
            <a:ext cx="3830504" cy="887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CFA72A-AC40-666C-D3E7-3CBD050070BB}"/>
              </a:ext>
            </a:extLst>
          </p:cNvPr>
          <p:cNvSpPr/>
          <p:nvPr/>
        </p:nvSpPr>
        <p:spPr>
          <a:xfrm>
            <a:off x="14152696" y="5544788"/>
            <a:ext cx="3830504" cy="887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665EB-7E8E-D044-9E70-65B3E8B6A123}"/>
              </a:ext>
            </a:extLst>
          </p:cNvPr>
          <p:cNvSpPr txBox="1"/>
          <p:nvPr/>
        </p:nvSpPr>
        <p:spPr>
          <a:xfrm>
            <a:off x="14340926" y="4044867"/>
            <a:ext cx="3207615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Check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변수를 이용해 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찾는 통신인지 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PW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찾는 통신인지 구분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1CA6EE-F816-3E66-6689-2A1D6767D3C7}"/>
              </a:ext>
            </a:extLst>
          </p:cNvPr>
          <p:cNvSpPr/>
          <p:nvPr/>
        </p:nvSpPr>
        <p:spPr>
          <a:xfrm>
            <a:off x="10930418" y="7277100"/>
            <a:ext cx="1538164" cy="152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F33D2C5-406B-6FD9-ABAB-0384A7B2E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70132" y="6885374"/>
            <a:ext cx="3217868" cy="318793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2060AC-F94E-BE71-F541-E1E7640987C1}"/>
              </a:ext>
            </a:extLst>
          </p:cNvPr>
          <p:cNvSpPr/>
          <p:nvPr/>
        </p:nvSpPr>
        <p:spPr>
          <a:xfrm>
            <a:off x="15588737" y="7470658"/>
            <a:ext cx="964683" cy="187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A12E2A-7D87-E20C-3283-6F564C4761F6}"/>
              </a:ext>
            </a:extLst>
          </p:cNvPr>
          <p:cNvSpPr/>
          <p:nvPr/>
        </p:nvSpPr>
        <p:spPr>
          <a:xfrm>
            <a:off x="11360696" y="7849103"/>
            <a:ext cx="1107886" cy="113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6D56DE-26F5-3F5D-2B47-7F1B12E79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3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dirty="0">
                <a:solidFill>
                  <a:srgbClr val="18BBCB"/>
                </a:solidFill>
                <a:latin typeface="HY헤드라인M" panose="02030600000101010101" pitchFamily="18" charset="-127"/>
              </a:rPr>
              <a:t>ChatGPT Q&amp;A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4FAF63-4371-7A31-CD94-68A5EDA7776E}"/>
              </a:ext>
            </a:extLst>
          </p:cNvPr>
          <p:cNvSpPr txBox="1"/>
          <p:nvPr/>
        </p:nvSpPr>
        <p:spPr>
          <a:xfrm>
            <a:off x="1054668" y="9291279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F28DDF-96C0-8FFE-D1CE-9C4A961F59D9}"/>
              </a:ext>
            </a:extLst>
          </p:cNvPr>
          <p:cNvSpPr txBox="1"/>
          <p:nvPr/>
        </p:nvSpPr>
        <p:spPr>
          <a:xfrm>
            <a:off x="4661250" y="9319286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찾기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BEEC20-1C74-D9B8-FDCB-531D44178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88" y="1931838"/>
            <a:ext cx="3068955" cy="6819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9D9786-5A84-EA46-0BBC-7977BEDE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931838"/>
            <a:ext cx="3068955" cy="68199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382EBB-A43C-EAB1-B23C-01E746B6A312}"/>
              </a:ext>
            </a:extLst>
          </p:cNvPr>
          <p:cNvSpPr/>
          <p:nvPr/>
        </p:nvSpPr>
        <p:spPr>
          <a:xfrm flipV="1">
            <a:off x="2971800" y="7833358"/>
            <a:ext cx="566101" cy="521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CB63E8B-4F27-EEB7-E6ED-ADCDBDCF2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91520" y="1341205"/>
            <a:ext cx="4696480" cy="2762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146F7A-436F-3073-0DBD-D08D04AED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9192" y="1931838"/>
            <a:ext cx="6058808" cy="46677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A813CF-43FC-AE85-27BC-AA9A90762516}"/>
              </a:ext>
            </a:extLst>
          </p:cNvPr>
          <p:cNvSpPr/>
          <p:nvPr/>
        </p:nvSpPr>
        <p:spPr>
          <a:xfrm flipV="1">
            <a:off x="12344401" y="3238500"/>
            <a:ext cx="5638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665EB-7E8E-D044-9E70-65B3E8B6A123}"/>
              </a:ext>
            </a:extLst>
          </p:cNvPr>
          <p:cNvSpPr txBox="1"/>
          <p:nvPr/>
        </p:nvSpPr>
        <p:spPr>
          <a:xfrm>
            <a:off x="15328581" y="3407738"/>
            <a:ext cx="2890519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Service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객체를 이용해 </a:t>
            </a:r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ApiKey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해당하는 권한을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부여받고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ChatGPT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D15173-BBA8-16E9-6580-08609D1671F9}"/>
              </a:ext>
            </a:extLst>
          </p:cNvPr>
          <p:cNvSpPr txBox="1"/>
          <p:nvPr/>
        </p:nvSpPr>
        <p:spPr>
          <a:xfrm>
            <a:off x="15258596" y="6126965"/>
            <a:ext cx="2890519" cy="27699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ChatGPT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답변을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수신받고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채팅생성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2EC5D3-C06C-223E-54DC-059577F7E2FC}"/>
              </a:ext>
            </a:extLst>
          </p:cNvPr>
          <p:cNvSpPr/>
          <p:nvPr/>
        </p:nvSpPr>
        <p:spPr>
          <a:xfrm flipV="1">
            <a:off x="12573000" y="3919398"/>
            <a:ext cx="4953000" cy="2011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7CB90D-7707-B3A0-0865-82FB02FC0057}"/>
              </a:ext>
            </a:extLst>
          </p:cNvPr>
          <p:cNvSpPr txBox="1"/>
          <p:nvPr/>
        </p:nvSpPr>
        <p:spPr>
          <a:xfrm>
            <a:off x="16459200" y="1945883"/>
            <a:ext cx="1828800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EditText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입력받은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값을 매개변수 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받음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B8861FD-321D-B3C1-76FE-4EDAE8666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151" y="6599559"/>
            <a:ext cx="7365849" cy="24675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9A9CC31-7EB1-B73B-EC8A-3B89B0F24C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2519" y="9074124"/>
            <a:ext cx="3205329" cy="122898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C502050-0DAE-9524-7B66-E36DD8A1862D}"/>
              </a:ext>
            </a:extLst>
          </p:cNvPr>
          <p:cNvSpPr txBox="1"/>
          <p:nvPr/>
        </p:nvSpPr>
        <p:spPr>
          <a:xfrm>
            <a:off x="8385673" y="1928103"/>
            <a:ext cx="3389992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 </a:t>
            </a:r>
            <a:r>
              <a:rPr lang="ko-KR" altLang="en-US" sz="12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카드뷰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생성 방식은 </a:t>
            </a:r>
            <a:r>
              <a:rPr lang="ko-KR" altLang="en-US" sz="12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메인화면의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문진결과 의심정보를 만드는 방식에서 변형시킨 형태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D3A15A-3B60-FABC-E5D0-8FECA6DEEA55}"/>
              </a:ext>
            </a:extLst>
          </p:cNvPr>
          <p:cNvSpPr txBox="1"/>
          <p:nvPr/>
        </p:nvSpPr>
        <p:spPr>
          <a:xfrm>
            <a:off x="14898008" y="9114583"/>
            <a:ext cx="3389992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 함수를 이용해 해당 액티비티를 종료하더라도 앱 종료전까지는 재 진입 시 </a:t>
            </a:r>
            <a:endParaRPr lang="en-US" altLang="ko-KR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채팅내역 보존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3DB5C8-70B2-B3CE-691D-986F5691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9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질환백과 사전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6FA87-CDCB-EFCC-0991-DE426C8C1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83" y="1790700"/>
            <a:ext cx="3152852" cy="70063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64067A-D438-BD8C-D85A-BBAF52EAC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956" y="1790700"/>
            <a:ext cx="3152852" cy="700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CA92C0-B172-6981-7173-F7782FE25765}"/>
              </a:ext>
            </a:extLst>
          </p:cNvPr>
          <p:cNvSpPr txBox="1"/>
          <p:nvPr/>
        </p:nvSpPr>
        <p:spPr>
          <a:xfrm>
            <a:off x="615009" y="903350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질환 백과사전 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57DEA-C79D-D0F9-EA49-8DAE3899FF7B}"/>
              </a:ext>
            </a:extLst>
          </p:cNvPr>
          <p:cNvSpPr txBox="1"/>
          <p:nvPr/>
        </p:nvSpPr>
        <p:spPr>
          <a:xfrm>
            <a:off x="4143982" y="903350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다리 카테고리 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5B40F5C-FD54-9AA2-FDD4-38DF04A29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0151" y="1385168"/>
            <a:ext cx="4467849" cy="27626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2924E16-35BB-A420-8F3E-4ED05BD6B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2941" y="1643652"/>
            <a:ext cx="4725059" cy="26673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C01177E-3B8A-0ADE-4A46-C9BC1AFC5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77362" y="1871656"/>
            <a:ext cx="4210638" cy="2667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135EECF-2488-A4CA-CAA8-7A265994BBE0}"/>
              </a:ext>
            </a:extLst>
          </p:cNvPr>
          <p:cNvSpPr txBox="1"/>
          <p:nvPr/>
        </p:nvSpPr>
        <p:spPr>
          <a:xfrm>
            <a:off x="7672955" y="903350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상세정보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045C3E-B562-9CFF-2C1D-39E7C608D489}"/>
              </a:ext>
            </a:extLst>
          </p:cNvPr>
          <p:cNvSpPr/>
          <p:nvPr/>
        </p:nvSpPr>
        <p:spPr>
          <a:xfrm flipV="1">
            <a:off x="2590799" y="4305300"/>
            <a:ext cx="615009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F3A6C5E-94BC-F281-78AB-550B30E6BA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2409" y="1790700"/>
            <a:ext cx="3152851" cy="700633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A67E45-985D-51C1-ADFB-588619E36861}"/>
              </a:ext>
            </a:extLst>
          </p:cNvPr>
          <p:cNvSpPr/>
          <p:nvPr/>
        </p:nvSpPr>
        <p:spPr>
          <a:xfrm flipV="1">
            <a:off x="3893436" y="2400300"/>
            <a:ext cx="312237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04A9D08-0F9E-B8C8-F632-D5A25321F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91340" y="2206562"/>
            <a:ext cx="6186500" cy="6001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7BFA3B1-49A7-3D1C-E785-F6E4A66E7B18}"/>
              </a:ext>
            </a:extLst>
          </p:cNvPr>
          <p:cNvSpPr txBox="1"/>
          <p:nvPr/>
        </p:nvSpPr>
        <p:spPr>
          <a:xfrm>
            <a:off x="14862448" y="2872061"/>
            <a:ext cx="3389992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배열형태로 각 카테고리에 해당하는 질환명을 가지고 있음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0E25E1-5AD6-3DB4-6C37-5CEC11CB81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1" y="3333726"/>
            <a:ext cx="6065520" cy="437879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1B4D3C9-0347-D7F8-9F35-D0446980E04C}"/>
              </a:ext>
            </a:extLst>
          </p:cNvPr>
          <p:cNvSpPr txBox="1"/>
          <p:nvPr/>
        </p:nvSpPr>
        <p:spPr>
          <a:xfrm>
            <a:off x="16383000" y="4264969"/>
            <a:ext cx="1828800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카드 뷰 동적생성은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메인화면과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동일한 형태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7F99C87-CAA2-869A-9C3D-7B0486B0D673}"/>
              </a:ext>
            </a:extLst>
          </p:cNvPr>
          <p:cNvSpPr/>
          <p:nvPr/>
        </p:nvSpPr>
        <p:spPr>
          <a:xfrm flipV="1">
            <a:off x="14247439" y="6057900"/>
            <a:ext cx="3811961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211B03B-A478-D252-90BD-0D7BF686D718}"/>
              </a:ext>
            </a:extLst>
          </p:cNvPr>
          <p:cNvSpPr txBox="1"/>
          <p:nvPr/>
        </p:nvSpPr>
        <p:spPr>
          <a:xfrm>
            <a:off x="15887370" y="6900565"/>
            <a:ext cx="2172030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해당 질병명을 </a:t>
            </a:r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infoActivity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전달하고 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Activity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호출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9C6455C-4ECE-CA8C-8582-D0BC065B8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01600" y="7720430"/>
            <a:ext cx="5466080" cy="253098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314D2E-3E8D-C08F-5BDD-4FB53092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질환백과 사전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페이징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코드 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64067A-D438-BD8C-D85A-BBAF52EAC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19" y="1772920"/>
            <a:ext cx="3152852" cy="70063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CDAADC-C01C-E6FC-9C4E-61FFE6A29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748" y="1772920"/>
            <a:ext cx="3152852" cy="7006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757DEA-C79D-D0F9-EA49-8DAE3899FF7B}"/>
              </a:ext>
            </a:extLst>
          </p:cNvPr>
          <p:cNvSpPr txBox="1"/>
          <p:nvPr/>
        </p:nvSpPr>
        <p:spPr>
          <a:xfrm>
            <a:off x="1005245" y="899826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다리 카테고리 선택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265965-E68B-640B-14A5-358C5FA1E956}"/>
              </a:ext>
            </a:extLst>
          </p:cNvPr>
          <p:cNvSpPr txBox="1"/>
          <p:nvPr/>
        </p:nvSpPr>
        <p:spPr>
          <a:xfrm>
            <a:off x="4976774" y="899826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페이징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05C50B-63F0-73F3-3CDC-E55065B77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44364" y="1800743"/>
            <a:ext cx="2943636" cy="2124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66F049-7793-A21C-ACDD-5600684A5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2941" y="1534006"/>
            <a:ext cx="4725059" cy="266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4A1E02-29B8-BB4E-A5D4-CC69C2C9D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689" y="3916070"/>
            <a:ext cx="4950777" cy="47012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4368AA-0C00-2F6C-04D6-5BAED22DD4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7223" y="3916070"/>
            <a:ext cx="4950777" cy="41411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E94ABF-AF29-AF8B-8731-8C52604DE43F}"/>
              </a:ext>
            </a:extLst>
          </p:cNvPr>
          <p:cNvSpPr txBox="1"/>
          <p:nvPr/>
        </p:nvSpPr>
        <p:spPr>
          <a:xfrm>
            <a:off x="11867945" y="1998912"/>
            <a:ext cx="3389992" cy="83099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Check = -1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 경우는 어떤 카테고리에도 포함되지 않는 상태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 결과인 경우</a:t>
            </a:r>
            <a:r>
              <a:rPr lang="en-US" altLang="ko-KR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카테고리 선택 시와 검색인 경우를 구분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2F603B-63A6-090D-D4C1-E62D0A6591FA}"/>
              </a:ext>
            </a:extLst>
          </p:cNvPr>
          <p:cNvSpPr/>
          <p:nvPr/>
        </p:nvSpPr>
        <p:spPr>
          <a:xfrm flipV="1">
            <a:off x="8416386" y="4000500"/>
            <a:ext cx="3811961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0193A9-0799-79BA-56C4-7CB1A878EDF1}"/>
              </a:ext>
            </a:extLst>
          </p:cNvPr>
          <p:cNvSpPr/>
          <p:nvPr/>
        </p:nvSpPr>
        <p:spPr>
          <a:xfrm flipV="1">
            <a:off x="13312903" y="4070816"/>
            <a:ext cx="3862977" cy="1529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B6B1C-C5D9-8813-5670-38AFA6FD67F1}"/>
              </a:ext>
            </a:extLst>
          </p:cNvPr>
          <p:cNvSpPr txBox="1"/>
          <p:nvPr/>
        </p:nvSpPr>
        <p:spPr>
          <a:xfrm>
            <a:off x="10986789" y="5986663"/>
            <a:ext cx="2326114" cy="83099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검색의 경우 한 질병이 카테고리에 중복된 경우가 발생하므로 중복을 제거해주는 </a:t>
            </a:r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LinkedHashSet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컬렉션을 이용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C9A51-AC03-5F10-8638-B8EE76A4A422}"/>
              </a:ext>
            </a:extLst>
          </p:cNvPr>
          <p:cNvSpPr txBox="1"/>
          <p:nvPr/>
        </p:nvSpPr>
        <p:spPr>
          <a:xfrm>
            <a:off x="15925470" y="5624942"/>
            <a:ext cx="2326114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nowPage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이용해 페이지당 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항목을 제공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10E68A7-7519-1A11-7627-9208BA6281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9112" y="1725375"/>
            <a:ext cx="2065620" cy="214315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169CBA-4562-3366-22D7-D5C02A7C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26636" y="0"/>
            <a:ext cx="12714270" cy="10287000"/>
          </a:xfrm>
          <a:custGeom>
            <a:avLst/>
            <a:gdLst/>
            <a:ahLst/>
            <a:cxnLst/>
            <a:rect l="l" t="t" r="r" b="b"/>
            <a:pathLst>
              <a:path w="12714270" h="10287000">
                <a:moveTo>
                  <a:pt x="0" y="0"/>
                </a:moveTo>
                <a:lnTo>
                  <a:pt x="12714270" y="0"/>
                </a:lnTo>
                <a:lnTo>
                  <a:pt x="127142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59807" y="659307"/>
            <a:ext cx="8968385" cy="89683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AF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029184" y="1028700"/>
            <a:ext cx="8229633" cy="822960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1905000" y="7057669"/>
            <a:ext cx="5618425" cy="5172431"/>
          </a:xfrm>
          <a:custGeom>
            <a:avLst/>
            <a:gdLst/>
            <a:ahLst/>
            <a:cxnLst/>
            <a:rect l="l" t="t" r="r" b="b"/>
            <a:pathLst>
              <a:path w="8850759" h="8850759">
                <a:moveTo>
                  <a:pt x="0" y="0"/>
                </a:moveTo>
                <a:lnTo>
                  <a:pt x="8850759" y="0"/>
                </a:lnTo>
                <a:lnTo>
                  <a:pt x="8850759" y="8850760"/>
                </a:lnTo>
                <a:lnTo>
                  <a:pt x="0" y="88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53055" y="7064813"/>
            <a:ext cx="5320741" cy="1794291"/>
            <a:chOff x="0" y="9525"/>
            <a:chExt cx="7094321" cy="239238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6071670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ko-KR" altLang="en-US" sz="80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개요</a:t>
              </a:r>
              <a:endParaRPr lang="en-US" sz="80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68974"/>
              <a:ext cx="7094321" cy="43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소개</a:t>
              </a:r>
              <a:r>
                <a:rPr lang="en-US" altLang="ko-KR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배경 및 분석</a:t>
              </a:r>
              <a:endPara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9864" y="1117742"/>
            <a:ext cx="2004054" cy="2004054"/>
            <a:chOff x="0" y="0"/>
            <a:chExt cx="2672072" cy="2672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2" y="0"/>
                  </a:lnTo>
                  <a:lnTo>
                    <a:pt x="2672072" y="2672072"/>
                  </a:lnTo>
                  <a:lnTo>
                    <a:pt x="0" y="26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537587" y="729831"/>
              <a:ext cx="1444497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</a:t>
              </a:r>
            </a:p>
          </p:txBody>
        </p: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2D43A10D-1319-3632-4475-2136B1B32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질환백과 사전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자주 찾는 질병정보 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7CC9CF-89D8-7C37-0A4F-CE764B007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87512"/>
            <a:ext cx="3152852" cy="70063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B23366-6E7B-D346-B212-C48FAC197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1787512"/>
            <a:ext cx="3152852" cy="7006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AC35FF-7A75-4610-D089-935E1FC295F3}"/>
              </a:ext>
            </a:extLst>
          </p:cNvPr>
          <p:cNvSpPr txBox="1"/>
          <p:nvPr/>
        </p:nvSpPr>
        <p:spPr>
          <a:xfrm>
            <a:off x="1327854" y="9049197"/>
            <a:ext cx="278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자주 찾는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질병명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검색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9FA38-0BA2-4D9C-D738-BAFE14ECE0AD}"/>
              </a:ext>
            </a:extLst>
          </p:cNvPr>
          <p:cNvSpPr txBox="1"/>
          <p:nvPr/>
        </p:nvSpPr>
        <p:spPr>
          <a:xfrm>
            <a:off x="5157826" y="904919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검색 기능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7577E5-CB65-3B30-904A-2B5AAE17D352}"/>
              </a:ext>
            </a:extLst>
          </p:cNvPr>
          <p:cNvSpPr/>
          <p:nvPr/>
        </p:nvSpPr>
        <p:spPr>
          <a:xfrm flipV="1">
            <a:off x="3798012" y="2059684"/>
            <a:ext cx="392988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52131F-7646-4637-AEAC-36BF280D2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9574" y="1943101"/>
            <a:ext cx="5428425" cy="3733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9F4BDF-97B5-4170-04D3-AD72FA37E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0151" y="1555024"/>
            <a:ext cx="4467849" cy="2762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29CE51-61B5-AFE0-8ECB-3C46DB6E9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9652" y="6972300"/>
            <a:ext cx="5467759" cy="32152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8B9DF24-F030-1FED-E51F-7DFAD6E59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44400" y="7224106"/>
            <a:ext cx="5943599" cy="30628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B30CAD-76E1-3CE0-8F20-DCACD451943B}"/>
              </a:ext>
            </a:extLst>
          </p:cNvPr>
          <p:cNvSpPr txBox="1"/>
          <p:nvPr/>
        </p:nvSpPr>
        <p:spPr>
          <a:xfrm>
            <a:off x="8382000" y="5945581"/>
            <a:ext cx="9753600" cy="83099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 Sample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림프부종</a:t>
            </a:r>
            <a:r>
              <a:rPr lang="en-US" altLang="ko-KR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(Lymphedema)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㉾</a:t>
            </a:r>
            <a:r>
              <a:rPr lang="ko-KR" altLang="en-US" sz="1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라싸열</a:t>
            </a:r>
            <a:r>
              <a:rPr lang="en-US" altLang="ko-KR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(Lassa fever )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㉾외음질의 이물</a:t>
            </a:r>
            <a:r>
              <a:rPr lang="en-US" altLang="ko-KR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(Foreign body in vulva and vagina)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㉾</a:t>
            </a:r>
            <a:r>
              <a:rPr lang="en-US" altLang="ko-KR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VDT 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증후군</a:t>
            </a:r>
            <a:r>
              <a:rPr lang="en-US" altLang="ko-KR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(Visual Display Terminal Syndrome)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㉾섬유근육통</a:t>
            </a:r>
            <a:r>
              <a:rPr lang="en-US" altLang="ko-KR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(Fibromyalgia)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㉾통풍</a:t>
            </a:r>
            <a:r>
              <a:rPr lang="en-US" altLang="ko-KR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(Gout)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㉾폐렴</a:t>
            </a:r>
            <a:r>
              <a:rPr lang="en-US" altLang="ko-KR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(Pneumonia)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㉾</a:t>
            </a:r>
            <a:r>
              <a:rPr lang="ko-KR" altLang="en-US" sz="1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돌출귀</a:t>
            </a:r>
            <a:r>
              <a:rPr lang="en-US" altLang="ko-KR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(Prominent Ear)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㉾꽃가루 알레르기</a:t>
            </a:r>
            <a:r>
              <a:rPr lang="en-US" altLang="ko-KR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(Pollen allergy)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㉾대퇴 골절</a:t>
            </a:r>
            <a:r>
              <a:rPr lang="en-US" altLang="ko-KR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(Fracture of femur)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㉾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324C78-6853-EC71-64B3-E326E0F2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167" y="1638300"/>
            <a:ext cx="14941663" cy="820691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953000" y="4076700"/>
            <a:ext cx="5562599" cy="2590800"/>
            <a:chOff x="3810000" y="3924300"/>
            <a:chExt cx="5562599" cy="25908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CF056F-13F2-C3F7-1BF0-69BED22120AB}"/>
                </a:ext>
              </a:extLst>
            </p:cNvPr>
            <p:cNvSpPr/>
            <p:nvPr/>
          </p:nvSpPr>
          <p:spPr>
            <a:xfrm>
              <a:off x="3810000" y="3924300"/>
              <a:ext cx="3581400" cy="14718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FCF056F-13F2-C3F7-1BF0-69BED22120AB}"/>
                </a:ext>
              </a:extLst>
            </p:cNvPr>
            <p:cNvSpPr/>
            <p:nvPr/>
          </p:nvSpPr>
          <p:spPr>
            <a:xfrm>
              <a:off x="4114800" y="5428761"/>
              <a:ext cx="2819400" cy="1086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C32DF-E777-41B5-56B0-250E9AF6E3EA}"/>
                </a:ext>
              </a:extLst>
            </p:cNvPr>
            <p:cNvSpPr txBox="1"/>
            <p:nvPr/>
          </p:nvSpPr>
          <p:spPr>
            <a:xfrm>
              <a:off x="7543800" y="4026571"/>
              <a:ext cx="1828799" cy="646331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질문지의 길이가 </a:t>
              </a:r>
              <a:r>
                <a:rPr lang="ko-KR" altLang="en-US" sz="12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길어질것을</a:t>
              </a:r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감안하여 </a:t>
              </a:r>
              <a:r>
                <a:rPr lang="en-US" altLang="ko-KR" sz="12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ScrollView</a:t>
              </a:r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를 사용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79C32DF-E777-41B5-56B0-250E9AF6E3EA}"/>
                </a:ext>
              </a:extLst>
            </p:cNvPr>
            <p:cNvSpPr txBox="1"/>
            <p:nvPr/>
          </p:nvSpPr>
          <p:spPr>
            <a:xfrm>
              <a:off x="7089831" y="5618568"/>
              <a:ext cx="1828799" cy="461665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질문지를 추가할 </a:t>
              </a:r>
              <a:r>
                <a:rPr lang="en-US" altLang="ko-KR" sz="12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LinearLayout</a:t>
              </a:r>
              <a:r>
                <a:rPr lang="en-US" altLang="ko-KR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CF056F-13F2-C3F7-1BF0-69BED22120AB}"/>
              </a:ext>
            </a:extLst>
          </p:cNvPr>
          <p:cNvSpPr/>
          <p:nvPr/>
        </p:nvSpPr>
        <p:spPr>
          <a:xfrm>
            <a:off x="12997542" y="3266207"/>
            <a:ext cx="3048000" cy="5384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(XML)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2159E1-6E72-3EAB-1AC8-156FB874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1258819" y="9396132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화면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0F0920E-505B-6685-2B6B-F98C27CD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03214"/>
            <a:ext cx="3390900" cy="753533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25" y="1968997"/>
            <a:ext cx="5080000" cy="749579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CF056F-13F2-C3F7-1BF0-69BED22120AB}"/>
              </a:ext>
            </a:extLst>
          </p:cNvPr>
          <p:cNvSpPr/>
          <p:nvPr/>
        </p:nvSpPr>
        <p:spPr>
          <a:xfrm>
            <a:off x="4781742" y="2084724"/>
            <a:ext cx="3274623" cy="3427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0A90CB-6705-6DBB-41B5-193A10DD5341}"/>
              </a:ext>
            </a:extLst>
          </p:cNvPr>
          <p:cNvSpPr/>
          <p:nvPr/>
        </p:nvSpPr>
        <p:spPr>
          <a:xfrm>
            <a:off x="5181601" y="7581900"/>
            <a:ext cx="3837304" cy="824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>
            <a:off x="3922901" y="3188740"/>
            <a:ext cx="826629" cy="354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4365" y="8482463"/>
            <a:ext cx="5917634" cy="1378146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>
            <a:off x="9018904" y="7866813"/>
            <a:ext cx="1242697" cy="925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0705" y="2148903"/>
            <a:ext cx="5991371" cy="6244366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>
            <a:off x="1256642" y="2814931"/>
            <a:ext cx="2666790" cy="5977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00A90CB-6705-6DBB-41B5-193A10DD5341}"/>
              </a:ext>
            </a:extLst>
          </p:cNvPr>
          <p:cNvSpPr/>
          <p:nvPr/>
        </p:nvSpPr>
        <p:spPr>
          <a:xfrm>
            <a:off x="11353800" y="2190189"/>
            <a:ext cx="1366885" cy="267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 flipH="1" flipV="1">
            <a:off x="12720685" y="2324146"/>
            <a:ext cx="2662534" cy="691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8400" y="2998252"/>
            <a:ext cx="4071529" cy="1117991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7703827" y="5796973"/>
            <a:ext cx="1936425" cy="83099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TextView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</a:t>
            </a:r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RadioButton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</a:t>
            </a:r>
            <a:r>
              <a:rPr lang="ko-KR" altLang="en-US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동적생성</a:t>
            </a:r>
            <a:endParaRPr lang="en-US" altLang="ko-KR" sz="1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Que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배열의 크기만큼 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돌면서 질문지 생성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>
            <a:off x="8053625" y="2512308"/>
            <a:ext cx="2089653" cy="853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14381534" y="4277068"/>
            <a:ext cx="1610542" cy="83099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질문지를 변경하려면 </a:t>
            </a:r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que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배열의 데이터 값만 변경해주면 질문지 변경 가능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FCF056F-13F2-C3F7-1BF0-69BED22120AB}"/>
              </a:ext>
            </a:extLst>
          </p:cNvPr>
          <p:cNvSpPr/>
          <p:nvPr/>
        </p:nvSpPr>
        <p:spPr>
          <a:xfrm>
            <a:off x="13893800" y="2998252"/>
            <a:ext cx="4051942" cy="111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(ANDROID)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4BC590-9A33-192F-1585-52A2C73F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7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AC43-AA28-1D41-F544-F5C1C1A489E6}"/>
              </a:ext>
            </a:extLst>
          </p:cNvPr>
          <p:cNvSpPr txBox="1"/>
          <p:nvPr/>
        </p:nvSpPr>
        <p:spPr>
          <a:xfrm>
            <a:off x="1258819" y="9396132"/>
            <a:ext cx="274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화면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316CEE1-71C1-042C-F5D9-0C6BF440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49" y="1697025"/>
            <a:ext cx="3390900" cy="7535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258819" y="8453258"/>
            <a:ext cx="2666790" cy="347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649719" y="1842199"/>
            <a:ext cx="6017583" cy="6623759"/>
            <a:chOff x="4800600" y="1697025"/>
            <a:chExt cx="6017583" cy="662375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0600" y="1697025"/>
              <a:ext cx="6017583" cy="45894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0600" y="6286500"/>
              <a:ext cx="6017583" cy="2034284"/>
            </a:xfrm>
            <a:prstGeom prst="rect">
              <a:avLst/>
            </a:prstGeom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 flipV="1">
            <a:off x="3925609" y="4457700"/>
            <a:ext cx="1408391" cy="4169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5334000" y="3852518"/>
            <a:ext cx="5257800" cy="1443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5334000" y="6347721"/>
            <a:ext cx="5257800" cy="1185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610600" y="1581310"/>
            <a:ext cx="9448800" cy="2434117"/>
            <a:chOff x="8610600" y="2495822"/>
            <a:chExt cx="9448800" cy="243411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0600" y="2495822"/>
              <a:ext cx="9448800" cy="243411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9C32DF-E777-41B5-56B0-250E9AF6E3EA}"/>
                </a:ext>
              </a:extLst>
            </p:cNvPr>
            <p:cNvSpPr txBox="1"/>
            <p:nvPr/>
          </p:nvSpPr>
          <p:spPr>
            <a:xfrm>
              <a:off x="10665784" y="3849733"/>
              <a:ext cx="1828799" cy="646331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라디오그룹의 </a:t>
              </a:r>
              <a:r>
                <a:rPr lang="ko-KR" altLang="en-US" sz="12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체크여부를</a:t>
              </a:r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판단하여 체크되지 않았을 경우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658027" y="3837032"/>
              <a:ext cx="2571750" cy="914400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8610600" y="4520678"/>
            <a:ext cx="8239125" cy="2000250"/>
            <a:chOff x="8610600" y="5448566"/>
            <a:chExt cx="8239125" cy="20002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10600" y="5448566"/>
              <a:ext cx="8239125" cy="200025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9C32DF-E777-41B5-56B0-250E9AF6E3EA}"/>
                </a:ext>
              </a:extLst>
            </p:cNvPr>
            <p:cNvSpPr txBox="1"/>
            <p:nvPr/>
          </p:nvSpPr>
          <p:spPr>
            <a:xfrm>
              <a:off x="12344400" y="5701390"/>
              <a:ext cx="1828799" cy="646331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의심 증상을 뽑아내기 위해서 최소한 질문지를 </a:t>
              </a:r>
              <a:r>
                <a:rPr lang="en-US" altLang="ko-KR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r>
                <a:rPr lang="ko-KR" altLang="en-US" sz="1200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개이상</a:t>
              </a:r>
              <a:r>
                <a:rPr lang="ko-KR" altLang="en-US" sz="1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선택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268449" y="5583562"/>
              <a:ext cx="2486025" cy="923925"/>
            </a:xfrm>
            <a:prstGeom prst="rect">
              <a:avLst/>
            </a:prstGeom>
          </p:spPr>
        </p:pic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>
            <a:stCxn id="22" idx="3"/>
            <a:endCxn id="37" idx="1"/>
          </p:cNvCxnSpPr>
          <p:nvPr/>
        </p:nvCxnSpPr>
        <p:spPr>
          <a:xfrm flipV="1">
            <a:off x="3925609" y="6940258"/>
            <a:ext cx="1408391" cy="1686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 flipV="1">
            <a:off x="6553200" y="2264756"/>
            <a:ext cx="2121859" cy="1584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 flipV="1">
            <a:off x="6561909" y="5067249"/>
            <a:ext cx="2113150" cy="1236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9557" y="6701364"/>
            <a:ext cx="6088690" cy="350378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8458200" y="7554937"/>
            <a:ext cx="1609725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버튼을 선택한 증상 데이터를 문자열로 합쳐 </a:t>
            </a:r>
            <a:r>
              <a:rPr lang="en-US" altLang="ko-KR" sz="1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  <a:r>
              <a:rPr lang="ko-KR" altLang="en-US" sz="1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전송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0813" y="8230674"/>
            <a:ext cx="5884971" cy="1633002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 flipV="1">
            <a:off x="3925609" y="8289487"/>
            <a:ext cx="7351991" cy="3180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4810125" y="9601732"/>
            <a:ext cx="5257800" cy="288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(ANDROID)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839F03-90E1-4548-4592-0319DC15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9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19" y="1638300"/>
            <a:ext cx="7534275" cy="8115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694" y="1587500"/>
            <a:ext cx="6067425" cy="55626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219200" y="2917115"/>
            <a:ext cx="3810000" cy="2378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 flipV="1">
            <a:off x="4114800" y="1795363"/>
            <a:ext cx="1507077" cy="1121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5661294" y="1638300"/>
            <a:ext cx="2650177" cy="21698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전달받은 닉네임과 증상 데이터를 문진 테이블에 저장하는 코드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 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TABLE&gt;</a:t>
            </a: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순번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기본키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날짜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5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외래키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증상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속성을 가진다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219200" y="5327281"/>
            <a:ext cx="4648200" cy="209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5661294" y="3941804"/>
            <a:ext cx="2650177" cy="101566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문자열로 받은 증상 데이터를 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Split(“,”) </a:t>
            </a: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이용하여 각 단어를 </a:t>
            </a:r>
            <a:r>
              <a:rPr lang="en-US" altLang="ko-KR" sz="15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resArr</a:t>
            </a:r>
            <a:r>
              <a:rPr lang="en-US" altLang="ko-KR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[]</a:t>
            </a:r>
            <a:r>
              <a:rPr lang="ko-KR" altLang="en-US" sz="15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배열에 저장</a:t>
            </a:r>
            <a:endParaRPr lang="en-US" altLang="ko-KR" sz="1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 flipV="1">
            <a:off x="5867400" y="4799558"/>
            <a:ext cx="609600" cy="496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231900" y="5762258"/>
            <a:ext cx="6845300" cy="396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>
            <a:off x="8050851" y="7745228"/>
            <a:ext cx="635949" cy="12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8699500" y="7200900"/>
            <a:ext cx="3035299" cy="206210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이용하여 </a:t>
            </a:r>
            <a:r>
              <a:rPr lang="en-US" altLang="ko-KR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resArr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[] </a:t>
            </a: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배열의있는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데이터를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단어씩 </a:t>
            </a: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조합가능한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모든 조합을 만들고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문에 있는 증상 데이터에서 조합된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데이터가 포함되어 있는 </a:t>
            </a: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질환명을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disease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문자열에 저장하고 이를 </a:t>
            </a:r>
            <a:r>
              <a:rPr lang="en-US" altLang="ko-KR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idsList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포함시킨다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8350888" y="1638300"/>
            <a:ext cx="5924231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/>
          <p:nvPr/>
        </p:nvCxnSpPr>
        <p:spPr>
          <a:xfrm>
            <a:off x="14242149" y="1628118"/>
            <a:ext cx="355281" cy="230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14593298" y="1628118"/>
            <a:ext cx="2825029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idList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포함된 </a:t>
            </a: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질환명을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이용하여 중복되는 단어의 개수를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이용하여 카운트 한다 </a:t>
            </a:r>
            <a:endParaRPr lang="en-US" altLang="ko-KR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2576" y="3016248"/>
            <a:ext cx="5086350" cy="7080251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8368825" y="3016248"/>
            <a:ext cx="4502674" cy="212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>
            <a:endCxn id="63" idx="1"/>
          </p:cNvCxnSpPr>
          <p:nvPr/>
        </p:nvCxnSpPr>
        <p:spPr>
          <a:xfrm>
            <a:off x="10439400" y="3016248"/>
            <a:ext cx="2555130" cy="4459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2994530" y="3136900"/>
            <a:ext cx="2508366" cy="650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9C32DF-E777-41B5-56B0-250E9AF6E3EA}"/>
              </a:ext>
            </a:extLst>
          </p:cNvPr>
          <p:cNvSpPr txBox="1"/>
          <p:nvPr/>
        </p:nvSpPr>
        <p:spPr>
          <a:xfrm>
            <a:off x="15807646" y="5706836"/>
            <a:ext cx="2306957" cy="132343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카운트가 많은 순으로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데이터를 </a:t>
            </a: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의심증상에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포함 시키고 메인 화면에 출력한다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3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en-US" altLang="ko-KR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(JSP, JAVA)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1621AF-FEDB-42F8-954A-EFC3EEA2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14500"/>
            <a:ext cx="3390660" cy="75348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895230" y="2628900"/>
            <a:ext cx="3409830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>
            <a:stCxn id="25" idx="3"/>
            <a:endCxn id="37" idx="1"/>
          </p:cNvCxnSpPr>
          <p:nvPr/>
        </p:nvCxnSpPr>
        <p:spPr>
          <a:xfrm>
            <a:off x="11110020" y="3859178"/>
            <a:ext cx="1158180" cy="1108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2268200" y="1786714"/>
            <a:ext cx="5016500" cy="3905250"/>
            <a:chOff x="11328400" y="1714500"/>
            <a:chExt cx="5016500" cy="39052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53800" y="1714500"/>
              <a:ext cx="4991100" cy="390525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9F1293D-C0CB-D0B7-D00C-8F5B512FD061}"/>
                </a:ext>
              </a:extLst>
            </p:cNvPr>
            <p:cNvSpPr/>
            <p:nvPr/>
          </p:nvSpPr>
          <p:spPr>
            <a:xfrm flipV="1">
              <a:off x="11328400" y="4419600"/>
              <a:ext cx="4940300" cy="952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920" y="6210200"/>
            <a:ext cx="6400800" cy="219075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F1293D-C0CB-D0B7-D00C-8F5B512FD061}"/>
              </a:ext>
            </a:extLst>
          </p:cNvPr>
          <p:cNvSpPr/>
          <p:nvPr/>
        </p:nvSpPr>
        <p:spPr>
          <a:xfrm flipV="1">
            <a:off x="1793694" y="5372098"/>
            <a:ext cx="1609905" cy="546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>
            <a:stCxn id="40" idx="3"/>
            <a:endCxn id="16" idx="1"/>
          </p:cNvCxnSpPr>
          <p:nvPr/>
        </p:nvCxnSpPr>
        <p:spPr>
          <a:xfrm>
            <a:off x="3403599" y="5645148"/>
            <a:ext cx="1318321" cy="1660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DCD566C-E890-79C9-C9FF-5CF3AFD13054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4305060" y="3619500"/>
            <a:ext cx="1013760" cy="239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820" y="1714500"/>
            <a:ext cx="5791200" cy="4289356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 err="1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C93E1-3697-A2AB-9D29-16EE02D426EF}"/>
              </a:ext>
            </a:extLst>
          </p:cNvPr>
          <p:cNvSpPr txBox="1"/>
          <p:nvPr/>
        </p:nvSpPr>
        <p:spPr>
          <a:xfrm>
            <a:off x="14173201" y="5785991"/>
            <a:ext cx="3035299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전송한 닉네임을 이용하여 문진 횟수를 카운트하고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찾아 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result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반환하여 화면에 출력 </a:t>
            </a:r>
            <a:endParaRPr lang="en-US" altLang="ko-KR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E7A0A-331F-25EF-BEA3-38E643E7240D}"/>
              </a:ext>
            </a:extLst>
          </p:cNvPr>
          <p:cNvSpPr txBox="1"/>
          <p:nvPr/>
        </p:nvSpPr>
        <p:spPr>
          <a:xfrm>
            <a:off x="11277601" y="7340026"/>
            <a:ext cx="2590800" cy="83099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로그아웃 버튼을 클릭하여 로그아웃 후 </a:t>
            </a:r>
            <a:r>
              <a:rPr lang="ko-KR" altLang="en-US" sz="16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메인으로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이동</a:t>
            </a:r>
            <a:endParaRPr lang="en-US" altLang="ko-KR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2225C3-4434-9CEC-073F-86F49D07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422546"/>
            <a:chOff x="0" y="0"/>
            <a:chExt cx="4816593" cy="9014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01411"/>
            </a:xfrm>
            <a:custGeom>
              <a:avLst/>
              <a:gdLst/>
              <a:ahLst/>
              <a:cxnLst/>
              <a:rect l="l" t="t" r="r" b="b"/>
              <a:pathLst>
                <a:path w="4816592" h="901411">
                  <a:moveTo>
                    <a:pt x="0" y="0"/>
                  </a:moveTo>
                  <a:lnTo>
                    <a:pt x="4816592" y="0"/>
                  </a:lnTo>
                  <a:lnTo>
                    <a:pt x="4816592" y="901411"/>
                  </a:lnTo>
                  <a:lnTo>
                    <a:pt x="0" y="901411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6539" y="7309057"/>
            <a:ext cx="16074922" cy="1254054"/>
            <a:chOff x="0" y="0"/>
            <a:chExt cx="4416947" cy="344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16947" cy="344580"/>
            </a:xfrm>
            <a:custGeom>
              <a:avLst/>
              <a:gdLst/>
              <a:ahLst/>
              <a:cxnLst/>
              <a:rect l="l" t="t" r="r" b="b"/>
              <a:pathLst>
                <a:path w="4416947" h="344580">
                  <a:moveTo>
                    <a:pt x="0" y="0"/>
                  </a:moveTo>
                  <a:lnTo>
                    <a:pt x="4416947" y="0"/>
                  </a:lnTo>
                  <a:lnTo>
                    <a:pt x="4416947" y="344580"/>
                  </a:lnTo>
                  <a:lnTo>
                    <a:pt x="0" y="344580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89112" y="8772660"/>
            <a:ext cx="1609234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96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18BBCB"/>
                </a:solidFill>
                <a:latin typeface="HY헤드라인M" panose="02030600000101010101" pitchFamily="18" charset="-127"/>
              </a:rPr>
              <a:t>Hareware</a:t>
            </a:r>
            <a:endParaRPr lang="en-US" sz="8000" u="none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FA82C3-278B-BD6F-8F64-43CB5865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36" y="1613031"/>
            <a:ext cx="15557324" cy="669961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55AB9C7-C4C5-28D0-E912-BDA188AF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0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EBD91A4-3070-2610-7CF2-06E8B841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51" y="2697591"/>
            <a:ext cx="9783540" cy="5715798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157F0687-AC77-5ED7-1864-7B84797DC0C5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2DD0F387-6138-613E-D678-157A8A78D018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6B90E4-D8FB-518D-5165-F7A5EC776DE2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7" name="TextBox 23">
            <a:extLst>
              <a:ext uri="{FF2B5EF4-FFF2-40B4-BE49-F238E27FC236}">
                <a16:creationId xmlns:a16="http://schemas.microsoft.com/office/drawing/2014/main" id="{EEB688BA-C260-3A5E-2469-B9D5C090F601}"/>
              </a:ext>
            </a:extLst>
          </p:cNvPr>
          <p:cNvSpPr txBox="1"/>
          <p:nvPr/>
        </p:nvSpPr>
        <p:spPr>
          <a:xfrm>
            <a:off x="11430000" y="2657581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화면에는 프로젝트에 대한 소개 내용을 출력한다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27717E-DE92-40BE-D8FA-6299AAB5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0EC93E7-E0A0-17AA-E105-87D6B89E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2682981"/>
            <a:ext cx="9774014" cy="573485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선택 화면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3">
            <a:extLst>
              <a:ext uri="{FF2B5EF4-FFF2-40B4-BE49-F238E27FC236}">
                <a16:creationId xmlns:a16="http://schemas.microsoft.com/office/drawing/2014/main" id="{2DC26E49-AD59-CB46-633D-3A4B1C5AB39B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D1ED71F6-B34B-820D-B561-17EFDE7AF56D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C2BFDA-5C6D-3BA1-9513-A15E5BE6159F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1" name="TextBox 23">
            <a:extLst>
              <a:ext uri="{FF2B5EF4-FFF2-40B4-BE49-F238E27FC236}">
                <a16:creationId xmlns:a16="http://schemas.microsoft.com/office/drawing/2014/main" id="{3B9439E0-2358-5932-6A0B-B476573223D4}"/>
              </a:ext>
            </a:extLst>
          </p:cNvPr>
          <p:cNvSpPr txBox="1"/>
          <p:nvPr/>
        </p:nvSpPr>
        <p:spPr>
          <a:xfrm>
            <a:off x="11430000" y="2657581"/>
            <a:ext cx="5791200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 선택 화면에선 심전도 검사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심박수 검사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측정 중 하나를 선택하여 검사를 진행할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D2775B-869F-F48F-CC40-A1AEB8CC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 매뉴얼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5E1E22-9744-496C-C8F2-CCE5D129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651" y="2692828"/>
            <a:ext cx="9783540" cy="5725324"/>
          </a:xfrm>
          <a:prstGeom prst="rect">
            <a:avLst/>
          </a:prstGeom>
        </p:spPr>
      </p:pic>
      <p:grpSp>
        <p:nvGrpSpPr>
          <p:cNvPr id="4" name="Group 13">
            <a:extLst>
              <a:ext uri="{FF2B5EF4-FFF2-40B4-BE49-F238E27FC236}">
                <a16:creationId xmlns:a16="http://schemas.microsoft.com/office/drawing/2014/main" id="{85B7EB9D-F4D7-A674-0449-8D0DF0A62356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16AEFF9A-A734-0BA9-9B66-4C2247369FCA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C683E0-E375-23DF-2DA2-73F1FF069725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74B5C422-AAA8-CBBC-8E95-AC990EABD96C}"/>
              </a:ext>
            </a:extLst>
          </p:cNvPr>
          <p:cNvSpPr txBox="1"/>
          <p:nvPr/>
        </p:nvSpPr>
        <p:spPr>
          <a:xfrm>
            <a:off x="11430000" y="2657581"/>
            <a:ext cx="5791200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 매뉴얼 화면은 심전도 센서의 사용방법을 제공하고 검사하기 버튼을 통해 검사를 진행할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0C125D5-FF81-B9A0-B26D-A0810437F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29" y="6525656"/>
            <a:ext cx="6649816" cy="172265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1EE7CD6-394B-F6F5-D1C3-3B4624BDB0FC}"/>
              </a:ext>
            </a:extLst>
          </p:cNvPr>
          <p:cNvSpPr/>
          <p:nvPr/>
        </p:nvSpPr>
        <p:spPr>
          <a:xfrm>
            <a:off x="8705629" y="6525656"/>
            <a:ext cx="6534371" cy="370444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8124F15-42C9-B4EA-66D6-6C40921175A4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7010400" y="6710878"/>
            <a:ext cx="1695229" cy="109962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3">
            <a:extLst>
              <a:ext uri="{FF2B5EF4-FFF2-40B4-BE49-F238E27FC236}">
                <a16:creationId xmlns:a16="http://schemas.microsoft.com/office/drawing/2014/main" id="{27A77E3D-FBFD-61CE-512A-188688B222C8}"/>
              </a:ext>
            </a:extLst>
          </p:cNvPr>
          <p:cNvSpPr txBox="1"/>
          <p:nvPr/>
        </p:nvSpPr>
        <p:spPr>
          <a:xfrm>
            <a:off x="11442700" y="8300340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검사하기 버튼은 소스코드에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btnTest1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선언되어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AC6E12-98FF-3DD0-9CCA-757E58422247}"/>
              </a:ext>
            </a:extLst>
          </p:cNvPr>
          <p:cNvSpPr/>
          <p:nvPr/>
        </p:nvSpPr>
        <p:spPr>
          <a:xfrm>
            <a:off x="8653683" y="6465008"/>
            <a:ext cx="6649815" cy="172265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EA4DC4-FE52-B892-53BC-DB3E4C2E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16" grpId="1"/>
      <p:bldP spid="21" grpId="0" animBg="1"/>
      <p:bldP spid="25" grpId="0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500619" cy="5831107"/>
            <a:chOff x="0" y="0"/>
            <a:chExt cx="3555719" cy="15357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55719" cy="1535765"/>
            </a:xfrm>
            <a:custGeom>
              <a:avLst/>
              <a:gdLst/>
              <a:ahLst/>
              <a:cxnLst/>
              <a:rect l="l" t="t" r="r" b="b"/>
              <a:pathLst>
                <a:path w="3555719" h="1535765">
                  <a:moveTo>
                    <a:pt x="0" y="0"/>
                  </a:moveTo>
                  <a:lnTo>
                    <a:pt x="3555719" y="0"/>
                  </a:lnTo>
                  <a:lnTo>
                    <a:pt x="3555719" y="1535765"/>
                  </a:lnTo>
                  <a:lnTo>
                    <a:pt x="0" y="1535765"/>
                  </a:lnTo>
                  <a:close/>
                </a:path>
              </a:pathLst>
            </a:custGeom>
            <a:solidFill>
              <a:srgbClr val="DCFA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34475" y="6884678"/>
            <a:ext cx="8732289" cy="3086100"/>
            <a:chOff x="0" y="0"/>
            <a:chExt cx="229986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9862" cy="812800"/>
            </a:xfrm>
            <a:custGeom>
              <a:avLst/>
              <a:gdLst/>
              <a:ahLst/>
              <a:cxnLst/>
              <a:rect l="l" t="t" r="r" b="b"/>
              <a:pathLst>
                <a:path w="2299862" h="812800">
                  <a:moveTo>
                    <a:pt x="0" y="0"/>
                  </a:moveTo>
                  <a:lnTo>
                    <a:pt x="2299862" y="0"/>
                  </a:lnTo>
                  <a:lnTo>
                    <a:pt x="229986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43975" y="506722"/>
            <a:ext cx="8732289" cy="9273557"/>
            <a:chOff x="0" y="0"/>
            <a:chExt cx="11643052" cy="1236474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8631" r="18631"/>
            <a:stretch>
              <a:fillRect/>
            </a:stretch>
          </p:blipFill>
          <p:spPr>
            <a:xfrm>
              <a:off x="0" y="0"/>
              <a:ext cx="11643052" cy="1236474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2224964" y="4943475"/>
            <a:ext cx="7808771" cy="2790825"/>
            <a:chOff x="0" y="0"/>
            <a:chExt cx="10411694" cy="43815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958682" cy="2324100"/>
              <a:chOff x="0" y="0"/>
              <a:chExt cx="1769616" cy="45908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69616" cy="459081"/>
              </a:xfrm>
              <a:custGeom>
                <a:avLst/>
                <a:gdLst/>
                <a:ahLst/>
                <a:cxnLst/>
                <a:rect l="l" t="t" r="r" b="b"/>
                <a:pathLst>
                  <a:path w="1769616" h="459081">
                    <a:moveTo>
                      <a:pt x="0" y="0"/>
                    </a:moveTo>
                    <a:lnTo>
                      <a:pt x="1769616" y="0"/>
                    </a:lnTo>
                    <a:lnTo>
                      <a:pt x="1769616" y="459081"/>
                    </a:lnTo>
                    <a:lnTo>
                      <a:pt x="0" y="45908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54000" y="266700"/>
              <a:ext cx="10157694" cy="4114800"/>
              <a:chOff x="0" y="0"/>
              <a:chExt cx="2006458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00645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06458" h="812800">
                    <a:moveTo>
                      <a:pt x="0" y="0"/>
                    </a:moveTo>
                    <a:lnTo>
                      <a:pt x="2006458" y="0"/>
                    </a:lnTo>
                    <a:lnTo>
                      <a:pt x="2006458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8BBC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729979" y="940308"/>
              <a:ext cx="9205737" cy="2335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51"/>
                </a:lnSpc>
              </a:pP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동의보감 서비스를 통해 자신의 몸 상태에 대해 심각한 질병을 가지고 </a:t>
              </a:r>
              <a:r>
                <a:rPr lang="ko-KR" altLang="en-US" sz="2100" u="none" dirty="0" err="1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있을거라고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생각하는 현대인들에게 가정에서 쉽고 빠르게 자신의 상태를 측정하고 이를 스마트폰 앱을 통하여 확인할 수 있도록 하여 건강 염려증을 </a:t>
              </a:r>
              <a:r>
                <a:rPr lang="ko-KR" altLang="en-US" sz="2100" u="none" dirty="0" err="1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예방하는것을</a:t>
              </a:r>
              <a:r>
                <a:rPr lang="ko-KR" altLang="en-US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목표로 한다</a:t>
              </a:r>
              <a:r>
                <a:rPr lang="en-US" altLang="ko-KR" sz="2100" u="none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en-US" sz="2100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1038225"/>
            <a:ext cx="768278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ko-KR" altLang="en-US" sz="80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목적</a:t>
            </a:r>
            <a:endParaRPr lang="en-US" sz="80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67830" y="8847159"/>
            <a:ext cx="5492628" cy="38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28"/>
              </a:lnSpc>
            </a:pPr>
            <a:r>
              <a:rPr 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YEAR: 202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en-US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66C82544-1E3A-5400-52B7-55DCB798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7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1D2196-1B41-1A92-C543-9A61F5650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499" y="2697591"/>
            <a:ext cx="9783540" cy="5715798"/>
          </a:xfrm>
          <a:prstGeom prst="rect">
            <a:avLst/>
          </a:prstGeom>
        </p:spPr>
      </p:pic>
      <p:grpSp>
        <p:nvGrpSpPr>
          <p:cNvPr id="6" name="Group 13">
            <a:extLst>
              <a:ext uri="{FF2B5EF4-FFF2-40B4-BE49-F238E27FC236}">
                <a16:creationId xmlns:a16="http://schemas.microsoft.com/office/drawing/2014/main" id="{5EE6BE51-7D01-8E83-DE5B-CA09B0F243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D7FD75F-6E05-12A0-3FAC-E0951DAB3891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AF5CD5-C61C-A800-CB1C-1E7FF3C6D119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0" name="TextBox 23">
            <a:extLst>
              <a:ext uri="{FF2B5EF4-FFF2-40B4-BE49-F238E27FC236}">
                <a16:creationId xmlns:a16="http://schemas.microsoft.com/office/drawing/2014/main" id="{B27C3230-867A-6040-399E-DDFAA26E8B44}"/>
              </a:ext>
            </a:extLst>
          </p:cNvPr>
          <p:cNvSpPr txBox="1"/>
          <p:nvPr/>
        </p:nvSpPr>
        <p:spPr>
          <a:xfrm>
            <a:off x="11430000" y="2657581"/>
            <a:ext cx="5791200" cy="302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심전도 검사 화면은 일정 시간동안 심전도센서를 통해 검사를 진행하며 검사가 진행 되고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땐 화면의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waveform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진행 상황을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출력해 주고 검사가 끝나면 최대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 수치를 출력해준다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검사가 완료 된 후 결과 전송 버튼을 통해 앱으로 블루투스 통신을 하여 데이터를 전송한다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E5A4BE2-CE8B-4A03-5A4B-81E50DB8B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989" y="6438900"/>
            <a:ext cx="3420069" cy="160594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3DB4E1C-3147-A6F7-4830-F6BA8D101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539" y="2239602"/>
            <a:ext cx="6891995" cy="647917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3F157E-A151-C1DC-9A93-E3F1C844EDA7}"/>
              </a:ext>
            </a:extLst>
          </p:cNvPr>
          <p:cNvSpPr/>
          <p:nvPr/>
        </p:nvSpPr>
        <p:spPr>
          <a:xfrm>
            <a:off x="8567617" y="2239601"/>
            <a:ext cx="6908917" cy="656149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EC93AF-0629-66EC-DD99-4A9EEEB0A935}"/>
              </a:ext>
            </a:extLst>
          </p:cNvPr>
          <p:cNvSpPr/>
          <p:nvPr/>
        </p:nvSpPr>
        <p:spPr>
          <a:xfrm>
            <a:off x="1484401" y="6438900"/>
            <a:ext cx="3316200" cy="160849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5CC2FF-785E-C001-8A97-7921440A9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629" y="6525656"/>
            <a:ext cx="6649816" cy="1722655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2FC56FF-CD8D-F61F-4B46-BEB3CA5D7FF2}"/>
              </a:ext>
            </a:extLst>
          </p:cNvPr>
          <p:cNvSpPr/>
          <p:nvPr/>
        </p:nvSpPr>
        <p:spPr>
          <a:xfrm>
            <a:off x="8629646" y="7822595"/>
            <a:ext cx="6534371" cy="370444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F28342C-A65C-41BE-7FA4-6A6679604988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6909017" y="7602245"/>
            <a:ext cx="1720629" cy="40557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23">
            <a:extLst>
              <a:ext uri="{FF2B5EF4-FFF2-40B4-BE49-F238E27FC236}">
                <a16:creationId xmlns:a16="http://schemas.microsoft.com/office/drawing/2014/main" id="{262E0CB4-CE1D-BEE4-C398-B6FF99EDBA1F}"/>
              </a:ext>
            </a:extLst>
          </p:cNvPr>
          <p:cNvSpPr txBox="1"/>
          <p:nvPr/>
        </p:nvSpPr>
        <p:spPr>
          <a:xfrm>
            <a:off x="11442700" y="8300340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결과 전송 버튼은 소스코드에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btnTest5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선언되어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E5B8A5-2100-C592-4ED8-E143D3BA1777}"/>
              </a:ext>
            </a:extLst>
          </p:cNvPr>
          <p:cNvSpPr/>
          <p:nvPr/>
        </p:nvSpPr>
        <p:spPr>
          <a:xfrm>
            <a:off x="8653683" y="6465008"/>
            <a:ext cx="6649815" cy="172265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1D9BC4-D4BA-E0A2-B5E8-F553942E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2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/>
      <p:bldP spid="30" grpId="1"/>
      <p:bldP spid="34" grpId="0" animBg="1"/>
      <p:bldP spid="35" grpId="0" animBg="1"/>
      <p:bldP spid="37" grpId="0" animBg="1"/>
      <p:bldP spid="37" grpId="1" animBg="1"/>
      <p:bldP spid="39" grpId="0"/>
      <p:bldP spid="39" grpId="1"/>
      <p:bldP spid="40" grpId="0" animBg="1"/>
      <p:bldP spid="40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4804D8-7365-B3A9-CABE-C9FF7C7B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01" y="2697591"/>
            <a:ext cx="9764488" cy="5715798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 매뉴얼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C9673-E55D-A237-655B-2526AF0476DD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F76A90F-B397-6052-1E6F-FF9C71E36246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B53A2F-3616-7080-734D-AED8BEFC3201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B2DCF665-BBE9-5F89-390F-EE870CA71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29" y="6525656"/>
            <a:ext cx="6649816" cy="1722655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BF2FB02-1348-05FC-5326-CD0CF741DAA9}"/>
              </a:ext>
            </a:extLst>
          </p:cNvPr>
          <p:cNvSpPr/>
          <p:nvPr/>
        </p:nvSpPr>
        <p:spPr>
          <a:xfrm>
            <a:off x="8705629" y="6881249"/>
            <a:ext cx="6534371" cy="370444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BFD85-7CCE-9055-E3A7-94FA8A96C09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934200" y="7066471"/>
            <a:ext cx="1771429" cy="74117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3">
            <a:extLst>
              <a:ext uri="{FF2B5EF4-FFF2-40B4-BE49-F238E27FC236}">
                <a16:creationId xmlns:a16="http://schemas.microsoft.com/office/drawing/2014/main" id="{E5B3A981-4322-620C-85E3-2FAF64F82307}"/>
              </a:ext>
            </a:extLst>
          </p:cNvPr>
          <p:cNvSpPr txBox="1"/>
          <p:nvPr/>
        </p:nvSpPr>
        <p:spPr>
          <a:xfrm>
            <a:off x="11442700" y="8300340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검사하기 버튼은 소스코드에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btnTest1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선언되어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B9B6C5-4799-3966-DF67-721D0AE210BE}"/>
              </a:ext>
            </a:extLst>
          </p:cNvPr>
          <p:cNvSpPr/>
          <p:nvPr/>
        </p:nvSpPr>
        <p:spPr>
          <a:xfrm>
            <a:off x="8653683" y="6465008"/>
            <a:ext cx="6649815" cy="172265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00B148FC-5016-259E-1CCF-31E18DF3CFFC}"/>
              </a:ext>
            </a:extLst>
          </p:cNvPr>
          <p:cNvSpPr txBox="1"/>
          <p:nvPr/>
        </p:nvSpPr>
        <p:spPr>
          <a:xfrm>
            <a:off x="11430000" y="2657581"/>
            <a:ext cx="5791200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 매뉴얼 화면은 근전도 센서의 사용방법을 제공하고 검사하기 버튼을 통해 검사를 진행할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AB7D9A-A476-DDF4-D9EE-809FFC9E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9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6" grpId="0" animBg="1"/>
      <p:bldP spid="38" grpId="0"/>
      <p:bldP spid="39" grpId="0" animBg="1"/>
      <p:bldP spid="42" grpId="0"/>
      <p:bldP spid="4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BFD2B7-5052-EF02-94C5-AC0D320E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99" y="2702354"/>
            <a:ext cx="9754961" cy="5706271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9F71599D-1A88-7C88-AE36-FA49997290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14542B2A-72B8-F13F-B1B6-C0A0A1DE162E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0CCC76-76A1-04B3-7B66-3949A6BC25CA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3" name="TextBox 23">
            <a:extLst>
              <a:ext uri="{FF2B5EF4-FFF2-40B4-BE49-F238E27FC236}">
                <a16:creationId xmlns:a16="http://schemas.microsoft.com/office/drawing/2014/main" id="{4FEE7F1F-5B48-F286-D3D9-061730B4D7DF}"/>
              </a:ext>
            </a:extLst>
          </p:cNvPr>
          <p:cNvSpPr txBox="1"/>
          <p:nvPr/>
        </p:nvSpPr>
        <p:spPr>
          <a:xfrm>
            <a:off x="11430000" y="2657581"/>
            <a:ext cx="5791200" cy="302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근전도 검사 화면은 일정 시간동안 근전도센서를 통해 검사를 진행하며 검사가 진행 되고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땐 화면의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waveform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진행 상황을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출력해 주고 검사가 끝나면 최대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 수치를 출력해준다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검사가 완료 된 후 결과 전송 버튼을 통해 앱으로 블루투스 통신을 하여 데이터를 전송한다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09E2B38-A81C-3011-C6C5-6B024823A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3381521"/>
            <a:ext cx="6884872" cy="541957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B70508-CCB7-744A-E141-CF9DE8BD5366}"/>
              </a:ext>
            </a:extLst>
          </p:cNvPr>
          <p:cNvSpPr/>
          <p:nvPr/>
        </p:nvSpPr>
        <p:spPr>
          <a:xfrm>
            <a:off x="8662755" y="3381521"/>
            <a:ext cx="6908917" cy="541957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BD34300-305A-61A5-3580-C2234F8E9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451" y="6519148"/>
            <a:ext cx="3288072" cy="110085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9D8010-BA64-3915-AE74-15D6EA39F018}"/>
              </a:ext>
            </a:extLst>
          </p:cNvPr>
          <p:cNvSpPr/>
          <p:nvPr/>
        </p:nvSpPr>
        <p:spPr>
          <a:xfrm>
            <a:off x="1507323" y="6519149"/>
            <a:ext cx="3316200" cy="121515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42C316-8F43-C595-686C-21F849ED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0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3" grpId="1"/>
      <p:bldP spid="24" grpId="0" animBg="1"/>
      <p:bldP spid="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ECEA32-286E-C325-E989-ABA29583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27" y="2728076"/>
            <a:ext cx="9745435" cy="5725324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심박수 검사 매뉴얼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9F71599D-1A88-7C88-AE36-FA49997290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14542B2A-72B8-F13F-B1B6-C0A0A1DE162E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0CCC76-76A1-04B3-7B66-3949A6BC25CA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23">
            <a:extLst>
              <a:ext uri="{FF2B5EF4-FFF2-40B4-BE49-F238E27FC236}">
                <a16:creationId xmlns:a16="http://schemas.microsoft.com/office/drawing/2014/main" id="{973AFD6E-3473-2ADD-9E8F-2146DEC4C436}"/>
              </a:ext>
            </a:extLst>
          </p:cNvPr>
          <p:cNvSpPr txBox="1"/>
          <p:nvPr/>
        </p:nvSpPr>
        <p:spPr>
          <a:xfrm>
            <a:off x="11430000" y="2657581"/>
            <a:ext cx="5791200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심박수 검사 매뉴얼 화면은 심박수 센서의 사용방법을 제공하고 검사하기 버튼을 통해 검사를 진행할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596C4D-A89B-1616-C27F-8867F9559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29" y="6525656"/>
            <a:ext cx="6649816" cy="172265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4AC0659-CD2C-E0DD-EF9B-9334540E7F67}"/>
              </a:ext>
            </a:extLst>
          </p:cNvPr>
          <p:cNvSpPr/>
          <p:nvPr/>
        </p:nvSpPr>
        <p:spPr>
          <a:xfrm>
            <a:off x="8705629" y="7200812"/>
            <a:ext cx="6534371" cy="370444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06ECF18-01B7-161A-C9B9-16B835F914BF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934200" y="7386034"/>
            <a:ext cx="1771429" cy="42160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3">
            <a:extLst>
              <a:ext uri="{FF2B5EF4-FFF2-40B4-BE49-F238E27FC236}">
                <a16:creationId xmlns:a16="http://schemas.microsoft.com/office/drawing/2014/main" id="{74D0A532-9068-295E-960A-00B0D6A594BF}"/>
              </a:ext>
            </a:extLst>
          </p:cNvPr>
          <p:cNvSpPr txBox="1"/>
          <p:nvPr/>
        </p:nvSpPr>
        <p:spPr>
          <a:xfrm>
            <a:off x="11442700" y="8300340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검사하기 버튼은 소스코드에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btnTest1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선언되어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37DA9F-CE58-3275-6C45-D41C8FE29552}"/>
              </a:ext>
            </a:extLst>
          </p:cNvPr>
          <p:cNvSpPr/>
          <p:nvPr/>
        </p:nvSpPr>
        <p:spPr>
          <a:xfrm>
            <a:off x="8653683" y="6465008"/>
            <a:ext cx="6649815" cy="172265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B25463-636D-C0DA-E87E-C8256993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9" grpId="1"/>
      <p:bldP spid="21" grpId="0" animBg="1"/>
      <p:bldP spid="23" grpId="0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B7BB7B2-BC39-89ED-F06B-4A78F032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03" y="2711880"/>
            <a:ext cx="9764488" cy="5687219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심박수 검사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9F71599D-1A88-7C88-AE36-FA49997290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14542B2A-72B8-F13F-B1B6-C0A0A1DE162E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0CCC76-76A1-04B3-7B66-3949A6BC25CA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3" name="TextBox 23">
            <a:extLst>
              <a:ext uri="{FF2B5EF4-FFF2-40B4-BE49-F238E27FC236}">
                <a16:creationId xmlns:a16="http://schemas.microsoft.com/office/drawing/2014/main" id="{A575B414-9BC0-D322-EF2F-A67C73A4CD84}"/>
              </a:ext>
            </a:extLst>
          </p:cNvPr>
          <p:cNvSpPr txBox="1"/>
          <p:nvPr/>
        </p:nvSpPr>
        <p:spPr>
          <a:xfrm>
            <a:off x="11430000" y="2657581"/>
            <a:ext cx="5791200" cy="302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심박수 검사 화면은 일정 시간동안 심박수 센서를 통해 검사를 진행하며 검사가 진행 되고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 땐 화면의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waveform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통해 진행 상황을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출력해 주고 검사가 끝나면 최대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 수치를 출력해준다</a:t>
            </a: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검사가 완료 된 후 결과 전송 버튼을 통해 앱으로 블루투스 통신을 하여 데이터를 전송한다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33A08-A0FE-7FBA-8EE3-B3C83B8B54B7}"/>
              </a:ext>
            </a:extLst>
          </p:cNvPr>
          <p:cNvSpPr/>
          <p:nvPr/>
        </p:nvSpPr>
        <p:spPr>
          <a:xfrm>
            <a:off x="1484401" y="6438900"/>
            <a:ext cx="3316200" cy="16764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778B458-55B4-29AE-AD22-F68EDDA1C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885" y="1943219"/>
            <a:ext cx="6816379" cy="722453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E66677-E212-496C-B0AC-C1F1C1476762}"/>
              </a:ext>
            </a:extLst>
          </p:cNvPr>
          <p:cNvSpPr/>
          <p:nvPr/>
        </p:nvSpPr>
        <p:spPr>
          <a:xfrm>
            <a:off x="8567617" y="1943219"/>
            <a:ext cx="6862647" cy="731508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05F2983-6F7A-F789-DD4A-F706F1CC4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6467330"/>
            <a:ext cx="3276601" cy="15733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BC2EB3-917C-9D9B-6E65-72EDD1F0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6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3" grpId="1"/>
      <p:bldP spid="15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11D3996-34A9-9AC6-EF8D-AEE3EBDE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77" y="2721081"/>
            <a:ext cx="9774014" cy="573485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측정 검사 매뉴얼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9F71599D-1A88-7C88-AE36-FA49997290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14542B2A-72B8-F13F-B1B6-C0A0A1DE162E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0CCC76-76A1-04B3-7B66-3949A6BC25CA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1" name="TextBox 23">
            <a:extLst>
              <a:ext uri="{FF2B5EF4-FFF2-40B4-BE49-F238E27FC236}">
                <a16:creationId xmlns:a16="http://schemas.microsoft.com/office/drawing/2014/main" id="{59113BFA-629E-30C1-F878-80163D8A0AC1}"/>
              </a:ext>
            </a:extLst>
          </p:cNvPr>
          <p:cNvSpPr txBox="1"/>
          <p:nvPr/>
        </p:nvSpPr>
        <p:spPr>
          <a:xfrm>
            <a:off x="11430000" y="2657581"/>
            <a:ext cx="5791200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측정 검사 매뉴얼 화면은 적외선 온도 센서의 사용방법을 제공하고 검사하기 버튼을 통해 검사를 진행할 수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8D83DC-D8E7-FBB8-0BBB-24BA49D71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629" y="6525656"/>
            <a:ext cx="6649816" cy="172265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5D6D495-0DAE-A61E-CF5D-C46887FA221C}"/>
              </a:ext>
            </a:extLst>
          </p:cNvPr>
          <p:cNvSpPr/>
          <p:nvPr/>
        </p:nvSpPr>
        <p:spPr>
          <a:xfrm>
            <a:off x="8705629" y="7549676"/>
            <a:ext cx="6534371" cy="370444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E646D0F-2161-B3E5-55EB-DA390F91649C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010400" y="7734898"/>
            <a:ext cx="1695229" cy="9737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3">
            <a:extLst>
              <a:ext uri="{FF2B5EF4-FFF2-40B4-BE49-F238E27FC236}">
                <a16:creationId xmlns:a16="http://schemas.microsoft.com/office/drawing/2014/main" id="{E5017278-8917-7242-AA94-23999A0D779D}"/>
              </a:ext>
            </a:extLst>
          </p:cNvPr>
          <p:cNvSpPr txBox="1"/>
          <p:nvPr/>
        </p:nvSpPr>
        <p:spPr>
          <a:xfrm>
            <a:off x="11442700" y="8300340"/>
            <a:ext cx="5791200" cy="719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검사하기 버튼은 소스코드에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btnTest1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선언되어 있다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7E3612-AB00-77DC-A1F0-D3151B6640E2}"/>
              </a:ext>
            </a:extLst>
          </p:cNvPr>
          <p:cNvSpPr/>
          <p:nvPr/>
        </p:nvSpPr>
        <p:spPr>
          <a:xfrm>
            <a:off x="8653683" y="6465008"/>
            <a:ext cx="6649815" cy="172265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21026-4CE4-7642-BD8F-256F4E10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1" grpId="1"/>
      <p:bldP spid="23" grpId="0" animBg="1"/>
      <p:bldP spid="25" grpId="0"/>
      <p:bldP spid="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7A38E7-B7D8-8BC4-641C-AB95106D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77" y="2697591"/>
            <a:ext cx="9774014" cy="5715798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40FD2446-7387-F5A2-2306-B10C4E7B8251}"/>
              </a:ext>
            </a:extLst>
          </p:cNvPr>
          <p:cNvSpPr txBox="1"/>
          <p:nvPr/>
        </p:nvSpPr>
        <p:spPr>
          <a:xfrm>
            <a:off x="698819" y="78304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측정 검사</a:t>
            </a:r>
            <a:endParaRPr lang="en-US" altLang="ko-KR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4C2E8A-0C54-ACDB-F25E-8A4E354A3AE9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9F71599D-1A88-7C88-AE36-FA499972909A}"/>
              </a:ext>
            </a:extLst>
          </p:cNvPr>
          <p:cNvGrpSpPr>
            <a:grpSpLocks/>
          </p:cNvGrpSpPr>
          <p:nvPr/>
        </p:nvGrpSpPr>
        <p:grpSpPr>
          <a:xfrm>
            <a:off x="1206499" y="2657581"/>
            <a:ext cx="11214101" cy="6143519"/>
            <a:chOff x="-413969" y="-160729"/>
            <a:chExt cx="1226769" cy="973529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14542B2A-72B8-F13F-B1B6-C0A0A1DE162E}"/>
                </a:ext>
              </a:extLst>
            </p:cNvPr>
            <p:cNvSpPr/>
            <p:nvPr/>
          </p:nvSpPr>
          <p:spPr>
            <a:xfrm>
              <a:off x="-413969" y="-160729"/>
              <a:ext cx="1073571" cy="918431"/>
            </a:xfrm>
            <a:custGeom>
              <a:avLst/>
              <a:gdLst/>
              <a:ahLst/>
              <a:cxnLst/>
              <a:rect l="l" t="t" r="r" b="b"/>
              <a:pathLst>
                <a:path w="843774" h="850729">
                  <a:moveTo>
                    <a:pt x="0" y="0"/>
                  </a:moveTo>
                  <a:lnTo>
                    <a:pt x="843774" y="0"/>
                  </a:lnTo>
                  <a:lnTo>
                    <a:pt x="843774" y="850729"/>
                  </a:lnTo>
                  <a:lnTo>
                    <a:pt x="0" y="850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18BBCB"/>
              </a:solidFill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0CCC76-76A1-04B3-7B66-3949A6BC25CA}"/>
                </a:ext>
              </a:extLst>
            </p:cNvPr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23">
            <a:extLst>
              <a:ext uri="{FF2B5EF4-FFF2-40B4-BE49-F238E27FC236}">
                <a16:creationId xmlns:a16="http://schemas.microsoft.com/office/drawing/2014/main" id="{EF9BB298-79EC-CE5A-F051-140C0F1FC888}"/>
              </a:ext>
            </a:extLst>
          </p:cNvPr>
          <p:cNvSpPr txBox="1"/>
          <p:nvPr/>
        </p:nvSpPr>
        <p:spPr>
          <a:xfrm>
            <a:off x="11430000" y="2657581"/>
            <a:ext cx="5791200" cy="2257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체온 측정 검사 화면은 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회의 온도 측정을 진행한 후 외부 온도와 체온을 출력해주고 검사하기 버튼을 통해 즉시 재검사가 가능하다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ts val="2961"/>
              </a:lnSpc>
            </a:pPr>
            <a:endParaRPr lang="en-US" altLang="ko-KR" sz="2100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검사가 완료 된 후 결과 전송 버튼을 통해 앱으로 블루투스 통신을 하여 데이터를 전송한다</a:t>
            </a:r>
            <a:r>
              <a:rPr lang="en-US" altLang="ko-KR" sz="21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798D8FE-5DAC-5662-704D-588D50681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617" y="2239601"/>
            <a:ext cx="6908917" cy="532714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593046-1598-A6B6-F0AD-011A858091FE}"/>
              </a:ext>
            </a:extLst>
          </p:cNvPr>
          <p:cNvSpPr/>
          <p:nvPr/>
        </p:nvSpPr>
        <p:spPr>
          <a:xfrm>
            <a:off x="8567617" y="2239602"/>
            <a:ext cx="6908917" cy="532714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AB32625-DCFC-ACB6-44DC-B5A464C2C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208" y="1844323"/>
            <a:ext cx="6876392" cy="755974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236B82-3998-86F1-EE7D-DDDA7DEF0FA9}"/>
              </a:ext>
            </a:extLst>
          </p:cNvPr>
          <p:cNvSpPr/>
          <p:nvPr/>
        </p:nvSpPr>
        <p:spPr>
          <a:xfrm>
            <a:off x="7416683" y="1833599"/>
            <a:ext cx="6908917" cy="757046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CC54E7C-6853-3A36-1C0B-88560D495765}"/>
              </a:ext>
            </a:extLst>
          </p:cNvPr>
          <p:cNvCxnSpPr>
            <a:cxnSpLocks/>
          </p:cNvCxnSpPr>
          <p:nvPr/>
        </p:nvCxnSpPr>
        <p:spPr>
          <a:xfrm flipH="1">
            <a:off x="6096000" y="6210300"/>
            <a:ext cx="1320683" cy="106680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AA1CC3-B856-73EC-0D86-25288C1C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9" grpId="1"/>
      <p:bldP spid="20" grpId="0" animBg="1"/>
      <p:bldP spid="20" grpId="1" animBg="1"/>
      <p:bldP spid="2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B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149" y="-189897"/>
            <a:ext cx="18306149" cy="6634478"/>
            <a:chOff x="0" y="-47625"/>
            <a:chExt cx="4821373" cy="1747352"/>
          </a:xfrm>
        </p:grpSpPr>
        <p:sp>
          <p:nvSpPr>
            <p:cNvPr id="3" name="Freeform 3"/>
            <p:cNvSpPr/>
            <p:nvPr/>
          </p:nvSpPr>
          <p:spPr>
            <a:xfrm>
              <a:off x="4781" y="-7646"/>
              <a:ext cx="4816592" cy="1707373"/>
            </a:xfrm>
            <a:custGeom>
              <a:avLst/>
              <a:gdLst/>
              <a:ahLst/>
              <a:cxnLst/>
              <a:rect l="l" t="t" r="r" b="b"/>
              <a:pathLst>
                <a:path w="4816592" h="1707373">
                  <a:moveTo>
                    <a:pt x="0" y="0"/>
                  </a:moveTo>
                  <a:lnTo>
                    <a:pt x="4816592" y="0"/>
                  </a:lnTo>
                  <a:lnTo>
                    <a:pt x="4816592" y="1707373"/>
                  </a:lnTo>
                  <a:lnTo>
                    <a:pt x="0" y="1707373"/>
                  </a:lnTo>
                  <a:close/>
                </a:path>
              </a:pathLst>
            </a:custGeom>
            <a:solidFill>
              <a:srgbClr val="DCFA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6" name="Freeform 3">
            <a:extLst>
              <a:ext uri="{FF2B5EF4-FFF2-40B4-BE49-F238E27FC236}">
                <a16:creationId xmlns:a16="http://schemas.microsoft.com/office/drawing/2014/main" id="{7E21085A-9C46-56ED-902D-D2877D832319}"/>
              </a:ext>
            </a:extLst>
          </p:cNvPr>
          <p:cNvSpPr/>
          <p:nvPr/>
        </p:nvSpPr>
        <p:spPr>
          <a:xfrm>
            <a:off x="15487649" y="-5304470"/>
            <a:ext cx="9070688" cy="9070688"/>
          </a:xfrm>
          <a:custGeom>
            <a:avLst/>
            <a:gdLst/>
            <a:ahLst/>
            <a:cxnLst/>
            <a:rect l="l" t="t" r="r" b="b"/>
            <a:pathLst>
              <a:path w="9070688" h="9070688">
                <a:moveTo>
                  <a:pt x="0" y="0"/>
                </a:moveTo>
                <a:lnTo>
                  <a:pt x="9070688" y="0"/>
                </a:lnTo>
                <a:lnTo>
                  <a:pt x="9070688" y="9070688"/>
                </a:lnTo>
                <a:lnTo>
                  <a:pt x="0" y="907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41865" y="-14515"/>
            <a:ext cx="12081465" cy="6482683"/>
            <a:chOff x="0" y="0"/>
            <a:chExt cx="16108620" cy="864357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55000"/>
            </a:blip>
            <a:srcRect t="17901" b="1560"/>
            <a:stretch>
              <a:fillRect/>
            </a:stretch>
          </p:blipFill>
          <p:spPr>
            <a:xfrm flipH="1">
              <a:off x="0" y="0"/>
              <a:ext cx="16108620" cy="864357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 rot="10800000">
            <a:off x="-152400" y="6468169"/>
            <a:ext cx="26462952" cy="2974839"/>
            <a:chOff x="0" y="0"/>
            <a:chExt cx="35283936" cy="3966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41968" cy="3966452"/>
            </a:xfrm>
            <a:custGeom>
              <a:avLst/>
              <a:gdLst/>
              <a:ahLst/>
              <a:cxnLst/>
              <a:rect l="l" t="t" r="r" b="b"/>
              <a:pathLst>
                <a:path w="17641968" h="3966452">
                  <a:moveTo>
                    <a:pt x="0" y="0"/>
                  </a:moveTo>
                  <a:lnTo>
                    <a:pt x="17641968" y="0"/>
                  </a:lnTo>
                  <a:lnTo>
                    <a:pt x="17641968" y="3966452"/>
                  </a:lnTo>
                  <a:lnTo>
                    <a:pt x="0" y="396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7641968" y="0"/>
              <a:ext cx="17641968" cy="3966452"/>
            </a:xfrm>
            <a:custGeom>
              <a:avLst/>
              <a:gdLst/>
              <a:ahLst/>
              <a:cxnLst/>
              <a:rect l="l" t="t" r="r" b="b"/>
              <a:pathLst>
                <a:path w="17641968" h="3966452">
                  <a:moveTo>
                    <a:pt x="0" y="0"/>
                  </a:moveTo>
                  <a:lnTo>
                    <a:pt x="17641968" y="0"/>
                  </a:lnTo>
                  <a:lnTo>
                    <a:pt x="17641968" y="3966452"/>
                  </a:lnTo>
                  <a:lnTo>
                    <a:pt x="0" y="396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077845" y="2900334"/>
            <a:ext cx="9059519" cy="1707605"/>
            <a:chOff x="14984155" y="-6025715"/>
            <a:chExt cx="12079358" cy="2276807"/>
          </a:xfrm>
        </p:grpSpPr>
        <p:sp>
          <p:nvSpPr>
            <p:cNvPr id="11" name="TextBox 11"/>
            <p:cNvSpPr txBox="1"/>
            <p:nvPr/>
          </p:nvSpPr>
          <p:spPr>
            <a:xfrm>
              <a:off x="14984155" y="-6025715"/>
              <a:ext cx="10787926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600"/>
                </a:lnSpc>
                <a:spcBef>
                  <a:spcPct val="0"/>
                </a:spcBef>
              </a:pPr>
              <a:r>
                <a:rPr lang="ko-KR" altLang="en-US" sz="80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시연 및 </a:t>
              </a:r>
              <a:r>
                <a:rPr lang="en-US" altLang="ko-KR" sz="8000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Q&amp;A</a:t>
              </a:r>
              <a:endParaRPr lang="en-US" sz="8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275587" y="-4181847"/>
              <a:ext cx="10787926" cy="43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ko-KR" altLang="en-US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시연 영상</a:t>
              </a:r>
              <a:r>
                <a:rPr lang="en-US" altLang="ko-KR" sz="2100" dirty="0">
                  <a:solidFill>
                    <a:srgbClr val="5454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Q&amp;A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87649" y="563601"/>
            <a:ext cx="2004054" cy="2004054"/>
            <a:chOff x="19783714" y="-404232"/>
            <a:chExt cx="2672072" cy="2672072"/>
          </a:xfrm>
        </p:grpSpPr>
        <p:sp>
          <p:nvSpPr>
            <p:cNvPr id="14" name="Freeform 14"/>
            <p:cNvSpPr/>
            <p:nvPr/>
          </p:nvSpPr>
          <p:spPr>
            <a:xfrm>
              <a:off x="19783714" y="-404232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2" y="0"/>
                  </a:lnTo>
                  <a:lnTo>
                    <a:pt x="2672072" y="2672072"/>
                  </a:lnTo>
                  <a:lnTo>
                    <a:pt x="0" y="26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20113067" y="332736"/>
              <a:ext cx="2013367" cy="1248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49"/>
                </a:lnSpc>
                <a:spcBef>
                  <a:spcPct val="0"/>
                </a:spcBef>
              </a:pPr>
              <a:r>
                <a:rPr lang="en-US" sz="6999" u="none" dirty="0">
                  <a:solidFill>
                    <a:srgbClr val="18BBC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</a:t>
              </a:r>
            </a:p>
          </p:txBody>
        </p:sp>
      </p:grp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1F6E3E6-FB56-C8EF-AC03-87343C64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45162"/>
      </p:ext>
    </p:extLst>
  </p:cSld>
  <p:clrMapOvr>
    <a:masterClrMapping/>
  </p:clrMapOvr>
  <p:transition spd="slow">
    <p:wipe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1" y="0"/>
            <a:ext cx="10668000" cy="10287000"/>
            <a:chOff x="0" y="0"/>
            <a:chExt cx="201638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6387" cy="2709333"/>
            </a:xfrm>
            <a:custGeom>
              <a:avLst/>
              <a:gdLst/>
              <a:ahLst/>
              <a:cxnLst/>
              <a:rect l="l" t="t" r="r" b="b"/>
              <a:pathLst>
                <a:path w="2016387" h="2709333">
                  <a:moveTo>
                    <a:pt x="0" y="0"/>
                  </a:moveTo>
                  <a:lnTo>
                    <a:pt x="2016387" y="0"/>
                  </a:lnTo>
                  <a:lnTo>
                    <a:pt x="20163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8BB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HY헤드라인M" panose="02030600000101010101" pitchFamily="18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-89247" y="74670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460016" y="-4676725"/>
            <a:ext cx="8850759" cy="8850759"/>
          </a:xfrm>
          <a:custGeom>
            <a:avLst/>
            <a:gdLst/>
            <a:ahLst/>
            <a:cxnLst/>
            <a:rect l="l" t="t" r="r" b="b"/>
            <a:pathLst>
              <a:path w="8850759" h="8850759">
                <a:moveTo>
                  <a:pt x="0" y="0"/>
                </a:moveTo>
                <a:lnTo>
                  <a:pt x="8850759" y="0"/>
                </a:lnTo>
                <a:lnTo>
                  <a:pt x="8850759" y="8850759"/>
                </a:lnTo>
                <a:lnTo>
                  <a:pt x="0" y="8850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Freeform 17"/>
          <p:cNvSpPr/>
          <p:nvPr/>
        </p:nvSpPr>
        <p:spPr>
          <a:xfrm rot="4051011">
            <a:off x="15939875" y="5548680"/>
            <a:ext cx="9247911" cy="9384411"/>
          </a:xfrm>
          <a:custGeom>
            <a:avLst/>
            <a:gdLst/>
            <a:ahLst/>
            <a:cxnLst/>
            <a:rect l="l" t="t" r="r" b="b"/>
            <a:pathLst>
              <a:path w="9247911" h="9384411">
                <a:moveTo>
                  <a:pt x="0" y="0"/>
                </a:moveTo>
                <a:lnTo>
                  <a:pt x="9247911" y="0"/>
                </a:lnTo>
                <a:lnTo>
                  <a:pt x="9247911" y="9384412"/>
                </a:lnTo>
                <a:lnTo>
                  <a:pt x="0" y="9384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4104411" y="-6553788"/>
            <a:ext cx="9247911" cy="9384411"/>
          </a:xfrm>
          <a:custGeom>
            <a:avLst/>
            <a:gdLst/>
            <a:ahLst/>
            <a:cxnLst/>
            <a:rect l="l" t="t" r="r" b="b"/>
            <a:pathLst>
              <a:path w="9247911" h="9384411">
                <a:moveTo>
                  <a:pt x="0" y="0"/>
                </a:moveTo>
                <a:lnTo>
                  <a:pt x="9247911" y="0"/>
                </a:lnTo>
                <a:lnTo>
                  <a:pt x="9247911" y="9384411"/>
                </a:lnTo>
                <a:lnTo>
                  <a:pt x="0" y="9384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385761" y="6318997"/>
            <a:ext cx="5761967" cy="2951380"/>
            <a:chOff x="0" y="85725"/>
            <a:chExt cx="7682622" cy="393517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85725"/>
              <a:ext cx="7682622" cy="150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endParaRPr lang="en-US" sz="8000" u="none" dirty="0">
                <a:solidFill>
                  <a:srgbClr val="18BBCB"/>
                </a:solidFill>
                <a:latin typeface="HY헤드라인M" panose="02030600000101010101" pitchFamily="18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593430"/>
              <a:ext cx="768262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545454"/>
                </a:solidFill>
                <a:latin typeface="HY헤드라인M" panose="02030600000101010101" pitchFamily="18" charset="-127"/>
              </a:endParaRPr>
            </a:p>
          </p:txBody>
        </p:sp>
      </p:grpSp>
      <p:sp>
        <p:nvSpPr>
          <p:cNvPr id="22" name="TextBox 20">
            <a:extLst>
              <a:ext uri="{FF2B5EF4-FFF2-40B4-BE49-F238E27FC236}">
                <a16:creationId xmlns:a16="http://schemas.microsoft.com/office/drawing/2014/main" id="{82FE4EC3-730D-9673-573D-3F4E6B3FE456}"/>
              </a:ext>
            </a:extLst>
          </p:cNvPr>
          <p:cNvSpPr txBox="1"/>
          <p:nvPr/>
        </p:nvSpPr>
        <p:spPr>
          <a:xfrm>
            <a:off x="1073340" y="7820344"/>
            <a:ext cx="5761967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ko-KR" altLang="en-US" sz="8000" u="none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영상</a:t>
            </a:r>
            <a:endParaRPr lang="en-US" sz="8000" u="none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시연 영상">
            <a:hlinkClick r:id="" action="ppaction://media"/>
            <a:extLst>
              <a:ext uri="{FF2B5EF4-FFF2-40B4-BE49-F238E27FC236}">
                <a16:creationId xmlns:a16="http://schemas.microsoft.com/office/drawing/2014/main" id="{27A1FA4B-996A-DAB6-B476-36C3BD59CE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857051" y="427128"/>
            <a:ext cx="5279971" cy="9428556"/>
          </a:xfrm>
          <a:prstGeom prst="rect">
            <a:avLst/>
          </a:prstGeom>
          <a:ln>
            <a:noFill/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2A2B18-0544-33E9-D754-C35036BD760C}"/>
              </a:ext>
            </a:extLst>
          </p:cNvPr>
          <p:cNvSpPr/>
          <p:nvPr/>
        </p:nvSpPr>
        <p:spPr>
          <a:xfrm>
            <a:off x="7683274" y="342900"/>
            <a:ext cx="684149" cy="9677400"/>
          </a:xfrm>
          <a:prstGeom prst="rect">
            <a:avLst/>
          </a:prstGeom>
          <a:solidFill>
            <a:srgbClr val="18B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958D34-EC45-D2DB-D939-6C306346C18A}"/>
              </a:ext>
            </a:extLst>
          </p:cNvPr>
          <p:cNvSpPr/>
          <p:nvPr/>
        </p:nvSpPr>
        <p:spPr>
          <a:xfrm>
            <a:off x="12626649" y="114300"/>
            <a:ext cx="784551" cy="9906000"/>
          </a:xfrm>
          <a:prstGeom prst="rect">
            <a:avLst/>
          </a:prstGeom>
          <a:solidFill>
            <a:srgbClr val="18B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144E2697-5E3D-D995-5E0F-BE00BC7552A4}"/>
              </a:ext>
            </a:extLst>
          </p:cNvPr>
          <p:cNvSpPr/>
          <p:nvPr/>
        </p:nvSpPr>
        <p:spPr>
          <a:xfrm>
            <a:off x="8304650" y="357241"/>
            <a:ext cx="4380985" cy="9538365"/>
          </a:xfrm>
          <a:custGeom>
            <a:avLst/>
            <a:gdLst/>
            <a:ahLst/>
            <a:cxnLst/>
            <a:rect l="l" t="t" r="r" b="b"/>
            <a:pathLst>
              <a:path w="843774" h="850729">
                <a:moveTo>
                  <a:pt x="0" y="0"/>
                </a:moveTo>
                <a:lnTo>
                  <a:pt x="843774" y="0"/>
                </a:lnTo>
                <a:lnTo>
                  <a:pt x="843774" y="850729"/>
                </a:lnTo>
                <a:lnTo>
                  <a:pt x="0" y="85072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428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E59D1046-5352-4E8A-38AE-51A75D3FD513}"/>
              </a:ext>
            </a:extLst>
          </p:cNvPr>
          <p:cNvSpPr txBox="1"/>
          <p:nvPr/>
        </p:nvSpPr>
        <p:spPr>
          <a:xfrm>
            <a:off x="13140104" y="3291630"/>
            <a:ext cx="4851627" cy="302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1"/>
              </a:lnSpc>
            </a:pPr>
            <a:r>
              <a:rPr lang="ko-KR" altLang="en-US" sz="2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시연 순서</a:t>
            </a:r>
          </a:p>
          <a:p>
            <a:pPr marL="342900" indent="-342900">
              <a:lnSpc>
                <a:spcPts val="2961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</a:p>
          <a:p>
            <a:pPr marL="342900" indent="-342900">
              <a:lnSpc>
                <a:spcPts val="2961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</a:p>
          <a:p>
            <a:pPr marL="342900" indent="-342900">
              <a:lnSpc>
                <a:spcPts val="2961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질병 백과 검색</a:t>
            </a:r>
          </a:p>
          <a:p>
            <a:pPr marL="342900" indent="-342900">
              <a:lnSpc>
                <a:spcPts val="2961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문진표</a:t>
            </a:r>
            <a:r>
              <a:rPr lang="ko-KR" altLang="en-US" sz="2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작성</a:t>
            </a:r>
          </a:p>
          <a:p>
            <a:pPr marL="342900" indent="-342900">
              <a:lnSpc>
                <a:spcPts val="2961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ChatGPT</a:t>
            </a:r>
          </a:p>
          <a:p>
            <a:pPr marL="342900" indent="-342900">
              <a:lnSpc>
                <a:spcPts val="2961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내정보</a:t>
            </a:r>
            <a:r>
              <a:rPr lang="ko-KR" altLang="en-US" sz="2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확인</a:t>
            </a:r>
          </a:p>
          <a:p>
            <a:pPr marL="342900" indent="-342900">
              <a:lnSpc>
                <a:spcPts val="2961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21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블루투스 연동</a:t>
            </a:r>
            <a:endParaRPr lang="en-US" altLang="ko-KR" sz="2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E89170-B120-7599-EEA9-21E23A8F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9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5152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44999"/>
            </a:blip>
            <a:srcRect l="6794" t="11703" b="975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-905894" y="-338260"/>
            <a:ext cx="14293352" cy="7796374"/>
          </a:xfrm>
          <a:custGeom>
            <a:avLst/>
            <a:gdLst/>
            <a:ahLst/>
            <a:cxnLst/>
            <a:rect l="l" t="t" r="r" b="b"/>
            <a:pathLst>
              <a:path w="14293352" h="7796374">
                <a:moveTo>
                  <a:pt x="0" y="0"/>
                </a:moveTo>
                <a:lnTo>
                  <a:pt x="14293352" y="0"/>
                </a:lnTo>
                <a:lnTo>
                  <a:pt x="14293352" y="7796373"/>
                </a:lnTo>
                <a:lnTo>
                  <a:pt x="0" y="779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79972" y="4305300"/>
            <a:ext cx="14293352" cy="7796374"/>
          </a:xfrm>
          <a:custGeom>
            <a:avLst/>
            <a:gdLst/>
            <a:ahLst/>
            <a:cxnLst/>
            <a:rect l="l" t="t" r="r" b="b"/>
            <a:pathLst>
              <a:path w="14293352" h="7796374">
                <a:moveTo>
                  <a:pt x="0" y="0"/>
                </a:moveTo>
                <a:lnTo>
                  <a:pt x="14293352" y="0"/>
                </a:lnTo>
                <a:lnTo>
                  <a:pt x="14293352" y="7796374"/>
                </a:lnTo>
                <a:lnTo>
                  <a:pt x="0" y="7796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57400" y="2857500"/>
            <a:ext cx="10393573" cy="169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999"/>
              </a:lnSpc>
              <a:spcBef>
                <a:spcPct val="0"/>
              </a:spcBef>
            </a:pPr>
            <a:r>
              <a:rPr lang="en-US" sz="25000" u="none" dirty="0">
                <a:solidFill>
                  <a:srgbClr val="FFFFFF"/>
                </a:solidFill>
                <a:latin typeface="HY헤드라인M" panose="02030600000101010101" pitchFamily="18" charset="-127"/>
              </a:rPr>
              <a:t>Q&amp;A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6399" y="7163157"/>
            <a:ext cx="8557000" cy="30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0"/>
              </a:lnSpc>
            </a:pPr>
            <a:endParaRPr lang="en-US" sz="2100" dirty="0">
              <a:solidFill>
                <a:srgbClr val="545454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871930" y="8956675"/>
            <a:ext cx="577437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809"/>
              </a:lnSpc>
              <a:spcBef>
                <a:spcPct val="0"/>
              </a:spcBef>
            </a:pPr>
            <a:r>
              <a:rPr lang="en-US" altLang="ko-KR" sz="44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YOU!</a:t>
            </a:r>
            <a:endParaRPr lang="en-US" sz="44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FAD59C-2558-4F7B-780F-B49BE9131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108" y="390845"/>
            <a:ext cx="1766193" cy="176180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6EFA3-297D-267A-79F5-34F55E5A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7461020" y="5145461"/>
            <a:ext cx="10244979" cy="0"/>
          </a:xfrm>
          <a:prstGeom prst="line">
            <a:avLst/>
          </a:prstGeom>
          <a:ln w="38100" cap="flat">
            <a:solidFill>
              <a:srgbClr val="18BBCB">
                <a:alpha val="27843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07215" y="5977102"/>
            <a:ext cx="1103999" cy="1103999"/>
            <a:chOff x="0" y="0"/>
            <a:chExt cx="1471999" cy="147199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71999" cy="1471999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3"/>
                  </a:lnSpc>
                </a:pPr>
                <a:endParaRPr dirty="0"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309649" y="350843"/>
              <a:ext cx="852700" cy="669757"/>
            </a:xfrm>
            <a:custGeom>
              <a:avLst/>
              <a:gdLst/>
              <a:ahLst/>
              <a:cxnLst/>
              <a:rect l="l" t="t" r="r" b="b"/>
              <a:pathLst>
                <a:path w="852700" h="669757">
                  <a:moveTo>
                    <a:pt x="0" y="0"/>
                  </a:moveTo>
                  <a:lnTo>
                    <a:pt x="852701" y="0"/>
                  </a:lnTo>
                  <a:lnTo>
                    <a:pt x="852701" y="669757"/>
                  </a:lnTo>
                  <a:lnTo>
                    <a:pt x="0" y="669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007215" y="8433288"/>
            <a:ext cx="1103999" cy="1103999"/>
            <a:chOff x="0" y="0"/>
            <a:chExt cx="1471999" cy="147199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471999" cy="147199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3"/>
                  </a:lnSpc>
                </a:pPr>
                <a:endParaRPr dirty="0"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09649" y="333323"/>
              <a:ext cx="852700" cy="745725"/>
            </a:xfrm>
            <a:custGeom>
              <a:avLst/>
              <a:gdLst/>
              <a:ahLst/>
              <a:cxnLst/>
              <a:rect l="l" t="t" r="r" b="b"/>
              <a:pathLst>
                <a:path w="852700" h="745725">
                  <a:moveTo>
                    <a:pt x="0" y="0"/>
                  </a:moveTo>
                  <a:lnTo>
                    <a:pt x="852701" y="0"/>
                  </a:lnTo>
                  <a:lnTo>
                    <a:pt x="852701" y="745725"/>
                  </a:lnTo>
                  <a:lnTo>
                    <a:pt x="0" y="745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2007215" y="1064731"/>
            <a:ext cx="1103999" cy="1103999"/>
            <a:chOff x="0" y="0"/>
            <a:chExt cx="1471999" cy="147199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471999" cy="147199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3"/>
                  </a:lnSpc>
                </a:pPr>
                <a:endParaRPr dirty="0"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406347" y="308384"/>
              <a:ext cx="659305" cy="855230"/>
            </a:xfrm>
            <a:custGeom>
              <a:avLst/>
              <a:gdLst/>
              <a:ahLst/>
              <a:cxnLst/>
              <a:rect l="l" t="t" r="r" b="b"/>
              <a:pathLst>
                <a:path w="659305" h="855230">
                  <a:moveTo>
                    <a:pt x="0" y="0"/>
                  </a:moveTo>
                  <a:lnTo>
                    <a:pt x="659305" y="0"/>
                  </a:lnTo>
                  <a:lnTo>
                    <a:pt x="659305" y="855231"/>
                  </a:lnTo>
                  <a:lnTo>
                    <a:pt x="0" y="855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007215" y="3520917"/>
            <a:ext cx="1103999" cy="1103999"/>
            <a:chOff x="0" y="0"/>
            <a:chExt cx="1471999" cy="147199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71999" cy="147199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BBCB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3"/>
                  </a:lnSpc>
                </a:pPr>
                <a:endParaRPr dirty="0"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406347" y="375545"/>
              <a:ext cx="659305" cy="720910"/>
            </a:xfrm>
            <a:custGeom>
              <a:avLst/>
              <a:gdLst/>
              <a:ahLst/>
              <a:cxnLst/>
              <a:rect l="l" t="t" r="r" b="b"/>
              <a:pathLst>
                <a:path w="659305" h="720910">
                  <a:moveTo>
                    <a:pt x="0" y="0"/>
                  </a:moveTo>
                  <a:lnTo>
                    <a:pt x="659305" y="0"/>
                  </a:lnTo>
                  <a:lnTo>
                    <a:pt x="659305" y="720909"/>
                  </a:lnTo>
                  <a:lnTo>
                    <a:pt x="0" y="720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-2180137" y="-143390"/>
            <a:ext cx="10731554" cy="10731554"/>
          </a:xfrm>
          <a:custGeom>
            <a:avLst/>
            <a:gdLst/>
            <a:ahLst/>
            <a:cxnLst/>
            <a:rect l="l" t="t" r="r" b="b"/>
            <a:pathLst>
              <a:path w="10731554" h="10731554">
                <a:moveTo>
                  <a:pt x="0" y="0"/>
                </a:moveTo>
                <a:lnTo>
                  <a:pt x="10731554" y="0"/>
                </a:lnTo>
                <a:lnTo>
                  <a:pt x="10731554" y="10731554"/>
                </a:lnTo>
                <a:lnTo>
                  <a:pt x="0" y="10731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14543" y="3971040"/>
            <a:ext cx="5684267" cy="1100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ko-KR" altLang="en-US" sz="6600" b="1" u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진행 순서</a:t>
            </a:r>
            <a:endParaRPr lang="en-US" sz="6600" b="1" u="none" dirty="0">
              <a:solidFill>
                <a:srgbClr val="FFFFFF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87502" y="1325826"/>
            <a:ext cx="42885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20"/>
              </a:lnSpc>
              <a:spcBef>
                <a:spcPct val="0"/>
              </a:spcBef>
            </a:pPr>
            <a:r>
              <a:rPr lang="en-US" sz="3600" spc="179" dirty="0">
                <a:solidFill>
                  <a:srgbClr val="18BBCB"/>
                </a:solidFill>
                <a:latin typeface="HY헤드라인M" panose="02030600000101010101" pitchFamily="18" charset="-127"/>
              </a:rPr>
              <a:t>2023 03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53787" y="3791667"/>
            <a:ext cx="42885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 u="none" spc="179" dirty="0">
                <a:solidFill>
                  <a:srgbClr val="18BBCB"/>
                </a:solidFill>
                <a:latin typeface="HY헤드라인M" panose="02030600000101010101" pitchFamily="18" charset="-127"/>
              </a:rPr>
              <a:t>2023  04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53787" y="8723350"/>
            <a:ext cx="42885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3600" u="none" spc="179" dirty="0">
                <a:solidFill>
                  <a:srgbClr val="18BBCB"/>
                </a:solidFill>
                <a:latin typeface="HY헤드라인M" panose="02030600000101010101" pitchFamily="18" charset="-127"/>
              </a:rPr>
              <a:t>2023 06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87502" y="6257509"/>
            <a:ext cx="42885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20"/>
              </a:lnSpc>
              <a:spcBef>
                <a:spcPct val="0"/>
              </a:spcBef>
            </a:pPr>
            <a:r>
              <a:rPr lang="en-US" sz="3600" u="none" spc="179" dirty="0">
                <a:solidFill>
                  <a:srgbClr val="18BBCB"/>
                </a:solidFill>
                <a:latin typeface="HY헤드라인M" panose="02030600000101010101" pitchFamily="18" charset="-127"/>
              </a:rPr>
              <a:t>2023 05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53787" y="1064731"/>
            <a:ext cx="428855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</a:t>
            </a: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준비</a:t>
            </a: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 계획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>
              <a:lnSpc>
                <a:spcPts val="29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3. </a:t>
            </a:r>
            <a:r>
              <a:rPr lang="en-US" sz="2499" dirty="0">
                <a:solidFill>
                  <a:srgbClr val="545454"/>
                </a:solidFill>
                <a:latin typeface="HY헤드라인M" panose="02030600000101010101" pitchFamily="18" charset="-127"/>
              </a:rPr>
              <a:t>DB </a:t>
            </a:r>
            <a:r>
              <a:rPr lang="ko-KR" altLang="en-US" sz="2499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204307" y="3478487"/>
            <a:ext cx="428855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1. DB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및 데이터 삽입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en-US" sz="2499" dirty="0">
                <a:solidFill>
                  <a:srgbClr val="545454"/>
                </a:solidFill>
                <a:latin typeface="HY헤드라인M" panose="02030600000101010101" pitchFamily="18" charset="-127"/>
              </a:rPr>
              <a:t>2.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틀 제작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r">
              <a:lnSpc>
                <a:spcPts val="29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3. 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하드웨어 </a:t>
            </a:r>
            <a:r>
              <a:rPr lang="ko-KR" altLang="en-US" sz="2499" u="none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제작및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상품 구입</a:t>
            </a:r>
            <a:r>
              <a:rPr lang="en-US" sz="2499" u="none" dirty="0">
                <a:solidFill>
                  <a:srgbClr val="545454"/>
                </a:solidFill>
                <a:latin typeface="HY헤드라인M" panose="02030600000101010101" pitchFamily="18" charset="-127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53786" y="5977102"/>
            <a:ext cx="442941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Android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en-US" altLang="ko-KR" sz="2499" u="none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Jsp</a:t>
            </a: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Java 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Arduino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</a:t>
            </a:r>
            <a:endParaRPr lang="en-US" sz="2499" u="none" dirty="0">
              <a:solidFill>
                <a:srgbClr val="545454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553200" y="8390858"/>
            <a:ext cx="4939665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r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서버 연동</a:t>
            </a:r>
            <a:endParaRPr lang="en-US" altLang="ko-KR" sz="2499" u="none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 algn="r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</a:t>
            </a:r>
            <a:r>
              <a:rPr lang="en-US" altLang="ko-KR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 algn="r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ko-KR" altLang="en-US" sz="2499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2499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센서 연동</a:t>
            </a:r>
            <a:endParaRPr lang="en-US" altLang="ko-KR" sz="2499" dirty="0">
              <a:solidFill>
                <a:srgbClr val="5454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lvl="0" indent="-457200" algn="r">
              <a:lnSpc>
                <a:spcPts val="2999"/>
              </a:lnSpc>
              <a:spcBef>
                <a:spcPct val="0"/>
              </a:spcBef>
              <a:buAutoNum type="arabicPeriod"/>
            </a:pPr>
            <a:r>
              <a:rPr lang="ko-KR" altLang="en-US" sz="2499" u="none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어플리케이션 연동</a:t>
            </a:r>
            <a:endParaRPr lang="en-US" sz="2499" u="none" dirty="0">
              <a:solidFill>
                <a:srgbClr val="545454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B1E8C57B-27DC-3387-7EA7-1A8D7ABF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C5201B54-8B6B-618B-57A9-4BE7EC2EC25E}"/>
              </a:ext>
            </a:extLst>
          </p:cNvPr>
          <p:cNvSpPr txBox="1"/>
          <p:nvPr/>
        </p:nvSpPr>
        <p:spPr>
          <a:xfrm>
            <a:off x="729299" y="781958"/>
            <a:ext cx="16890361" cy="73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분석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Picture 2" descr="정관장 케어나우 - Google Play 앱">
            <a:extLst>
              <a:ext uri="{FF2B5EF4-FFF2-40B4-BE49-F238E27FC236}">
                <a16:creationId xmlns:a16="http://schemas.microsoft.com/office/drawing/2014/main" id="{DC96045B-4A94-F58B-3E32-EF47C528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34147"/>
            <a:ext cx="3418581" cy="341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헬피 – 나만의 건강루틴 - Google Play 앱">
            <a:extLst>
              <a:ext uri="{FF2B5EF4-FFF2-40B4-BE49-F238E27FC236}">
                <a16:creationId xmlns:a16="http://schemas.microsoft.com/office/drawing/2014/main" id="{1896CC35-1661-96A1-69C7-F99ED9A3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5900"/>
            <a:ext cx="4419599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2B9C59-289F-56AA-7707-DA7F70ED3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1828039"/>
            <a:ext cx="3733800" cy="3630799"/>
          </a:xfrm>
          <a:prstGeom prst="rect">
            <a:avLst/>
          </a:prstGeom>
        </p:spPr>
      </p:pic>
      <p:sp>
        <p:nvSpPr>
          <p:cNvPr id="10" name="TextBox 19">
            <a:extLst>
              <a:ext uri="{FF2B5EF4-FFF2-40B4-BE49-F238E27FC236}">
                <a16:creationId xmlns:a16="http://schemas.microsoft.com/office/drawing/2014/main" id="{4A771E2A-36DC-8ADE-5F49-20BEED2418D4}"/>
              </a:ext>
            </a:extLst>
          </p:cNvPr>
          <p:cNvSpPr txBox="1"/>
          <p:nvPr/>
        </p:nvSpPr>
        <p:spPr>
          <a:xfrm>
            <a:off x="7092585" y="3139920"/>
            <a:ext cx="4163787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 </a:t>
            </a:r>
            <a:r>
              <a:rPr lang="ko-KR" altLang="en-US" sz="2500" dirty="0" err="1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검강검진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기능은 없지만 자신만의 건강 목표를 설정할 수 있는 건강관리 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이다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추가로 건강검진 기록을 불러와 확인 가능</a:t>
            </a:r>
            <a:endParaRPr lang="en-US" sz="2500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1C8C195D-21D2-BD45-9FFA-D256C24A4D33}"/>
              </a:ext>
            </a:extLst>
          </p:cNvPr>
          <p:cNvSpPr txBox="1"/>
          <p:nvPr/>
        </p:nvSpPr>
        <p:spPr>
          <a:xfrm>
            <a:off x="12534900" y="5774141"/>
            <a:ext cx="42672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보건 복지부에서 관할하는 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이다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ctr">
              <a:lnSpc>
                <a:spcPts val="2800"/>
              </a:lnSpc>
            </a:pP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어르신들을 위한 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이며 신청을 하면 직원이 집에 방문하여 다양한 건강 측정기를 활용하여 측정하고 이를</a:t>
            </a:r>
            <a:r>
              <a:rPr lang="en-US" altLang="ko-KR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r>
              <a:rPr lang="ko-KR" altLang="en-US" sz="2500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 자동으로 연계되어 보건소에서 확인이 가능하다</a:t>
            </a:r>
            <a:endParaRPr lang="en-US" sz="2500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BCBD5061-1728-ACCC-8D4B-5E953F5ACBBC}"/>
              </a:ext>
            </a:extLst>
          </p:cNvPr>
          <p:cNvSpPr txBox="1"/>
          <p:nvPr/>
        </p:nvSpPr>
        <p:spPr>
          <a:xfrm>
            <a:off x="1148895" y="5774141"/>
            <a:ext cx="4778389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99"/>
              </a:lnSpc>
              <a:spcBef>
                <a:spcPct val="0"/>
              </a:spcBef>
            </a:pP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개인화 시스템으로 관리 할 수 있는 건강 </a:t>
            </a: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체계적으로 건강 관리가 가능하고 설문을 이용하여 내 건강 정보를 기록하고 업데이트를 할 수 있다</a:t>
            </a:r>
            <a:r>
              <a:rPr lang="en-US" altLang="ko-KR" sz="2499" u="none" dirty="0">
                <a:solidFill>
                  <a:srgbClr val="5454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sz="2499" u="none" dirty="0">
              <a:solidFill>
                <a:srgbClr val="545454"/>
              </a:solidFill>
              <a:latin typeface="HY헤드라인M" panose="02030600000101010101" pitchFamily="18" charset="-127"/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8D2F1007-D1FF-3CDB-0D61-7DEFC67B6B7D}"/>
              </a:ext>
            </a:extLst>
          </p:cNvPr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CC021C-840E-0EBA-8996-7FAD46B4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1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8125" y="-190500"/>
            <a:ext cx="18824250" cy="444937"/>
          </a:xfrm>
          <a:custGeom>
            <a:avLst/>
            <a:gdLst/>
            <a:ahLst/>
            <a:cxnLst/>
            <a:rect l="l" t="t" r="r" b="b"/>
            <a:pathLst>
              <a:path w="18824250" h="444937">
                <a:moveTo>
                  <a:pt x="0" y="0"/>
                </a:moveTo>
                <a:lnTo>
                  <a:pt x="18824250" y="0"/>
                </a:lnTo>
                <a:lnTo>
                  <a:pt x="18824250" y="444937"/>
                </a:lnTo>
                <a:lnTo>
                  <a:pt x="0" y="44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9299" y="781958"/>
            <a:ext cx="16890361" cy="70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sz="5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</a:t>
            </a:r>
            <a:endParaRPr lang="en-US" sz="5000" dirty="0">
              <a:solidFill>
                <a:srgbClr val="18BBCB"/>
              </a:solidFill>
              <a:latin typeface="HY헤드라인M" panose="02030600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1D709DF-9F00-32A3-02FE-AC473F02E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385808"/>
              </p:ext>
            </p:extLst>
          </p:nvPr>
        </p:nvGraphicFramePr>
        <p:xfrm>
          <a:off x="3116579" y="5524500"/>
          <a:ext cx="12115800" cy="3884294"/>
        </p:xfrm>
        <a:graphic>
          <a:graphicData uri="http://schemas.openxmlformats.org/drawingml/2006/table">
            <a:tbl>
              <a:tblPr/>
              <a:tblGrid>
                <a:gridCol w="2867386">
                  <a:extLst>
                    <a:ext uri="{9D8B030D-6E8A-4147-A177-3AD203B41FA5}">
                      <a16:colId xmlns:a16="http://schemas.microsoft.com/office/drawing/2014/main" val="2018015833"/>
                    </a:ext>
                  </a:extLst>
                </a:gridCol>
                <a:gridCol w="9248414">
                  <a:extLst>
                    <a:ext uri="{9D8B030D-6E8A-4147-A177-3AD203B41FA5}">
                      <a16:colId xmlns:a16="http://schemas.microsoft.com/office/drawing/2014/main" val="184722559"/>
                    </a:ext>
                  </a:extLst>
                </a:gridCol>
              </a:tblGrid>
              <a:tr h="10983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기술적 측면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2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본 프로젝트의 결과를 통한 관련분야의 원천기술 확보가 가능함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676362"/>
                  </a:ext>
                </a:extLst>
              </a:tr>
              <a:tr h="13154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경제적 측면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본 프로젝트의 결과를 바탕으로 사용자들이 가벼운 증상들이 나타났을 때 비싼 병원을 이용하지 않아도 되어 지출이 절감됨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21148"/>
                  </a:ext>
                </a:extLst>
              </a:tr>
              <a:tr h="1470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사회적 측면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본 프로젝트의 결과를 지방자치단체와 협력하여 병원이 멀거나 거동이 불편하여 병원에 가는 일이 쉽지 않은 사용자들에게 지원함으로써 건강 향상에 도움이 됨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</a:endParaRPr>
                    </a:p>
                  </a:txBody>
                  <a:tcPr marL="107950" marR="107950" marT="107950" marB="1079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26074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5D0357F-D7E3-B8DA-63A8-8EC90329E252}"/>
              </a:ext>
            </a:extLst>
          </p:cNvPr>
          <p:cNvSpPr/>
          <p:nvPr/>
        </p:nvSpPr>
        <p:spPr>
          <a:xfrm>
            <a:off x="1981200" y="2323574"/>
            <a:ext cx="15163800" cy="20619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62000" marR="0" indent="-190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병원에 방문하지 않거나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건강이 자주 약화되는 사용자에게 간단한 자가검진 기능과 의심되는 질병에 대한 대처방법</a:t>
            </a:r>
            <a:r>
              <a:rPr lang="en-US" altLang="ko-KR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증상들을 </a:t>
            </a:r>
            <a:endParaRPr lang="en-US" altLang="ko-KR" kern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62000" marR="0" indent="-190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상세하게 제공해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주면서 건강관리 효과 기대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62000" marR="0" indent="-190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평소에 알지 못했던 건강 지식을 알 수 있게 되어 건강에 관심을 가지는 효과 기대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62000" marR="0" indent="-190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예상치 못한 질병을 발견하여 초기 치료 효과 기대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5DC6BE-12FD-3FEE-AA6D-16591820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1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86040" y="0"/>
            <a:ext cx="12714270" cy="10287000"/>
          </a:xfrm>
          <a:custGeom>
            <a:avLst/>
            <a:gdLst/>
            <a:ahLst/>
            <a:cxnLst/>
            <a:rect l="l" t="t" r="r" b="b"/>
            <a:pathLst>
              <a:path w="12714270" h="10287000">
                <a:moveTo>
                  <a:pt x="12714270" y="0"/>
                </a:moveTo>
                <a:lnTo>
                  <a:pt x="0" y="0"/>
                </a:lnTo>
                <a:lnTo>
                  <a:pt x="0" y="10287000"/>
                </a:lnTo>
                <a:lnTo>
                  <a:pt x="12714270" y="10287000"/>
                </a:lnTo>
                <a:lnTo>
                  <a:pt x="127142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52656" y="-5057536"/>
            <a:ext cx="9070688" cy="9070688"/>
          </a:xfrm>
          <a:custGeom>
            <a:avLst/>
            <a:gdLst/>
            <a:ahLst/>
            <a:cxnLst/>
            <a:rect l="l" t="t" r="r" b="b"/>
            <a:pathLst>
              <a:path w="9070688" h="9070688">
                <a:moveTo>
                  <a:pt x="0" y="0"/>
                </a:moveTo>
                <a:lnTo>
                  <a:pt x="9070688" y="0"/>
                </a:lnTo>
                <a:lnTo>
                  <a:pt x="9070688" y="9070688"/>
                </a:lnTo>
                <a:lnTo>
                  <a:pt x="0" y="9070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137334" y="7057669"/>
            <a:ext cx="8850759" cy="8850759"/>
          </a:xfrm>
          <a:custGeom>
            <a:avLst/>
            <a:gdLst/>
            <a:ahLst/>
            <a:cxnLst/>
            <a:rect l="l" t="t" r="r" b="b"/>
            <a:pathLst>
              <a:path w="8850759" h="8850759">
                <a:moveTo>
                  <a:pt x="0" y="0"/>
                </a:moveTo>
                <a:lnTo>
                  <a:pt x="8850759" y="0"/>
                </a:lnTo>
                <a:lnTo>
                  <a:pt x="8850759" y="8850760"/>
                </a:lnTo>
                <a:lnTo>
                  <a:pt x="0" y="885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3601379" y="1117742"/>
            <a:ext cx="13419193" cy="8051516"/>
            <a:chOff x="0" y="0"/>
            <a:chExt cx="6350000" cy="381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8"/>
              <a:stretch>
                <a:fillRect t="-5520" b="-552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637968" y="1117742"/>
            <a:ext cx="2004054" cy="2004054"/>
            <a:chOff x="0" y="0"/>
            <a:chExt cx="2672072" cy="2672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72072" cy="2672072"/>
            </a:xfrm>
            <a:custGeom>
              <a:avLst/>
              <a:gdLst/>
              <a:ahLst/>
              <a:cxnLst/>
              <a:rect l="l" t="t" r="r" b="b"/>
              <a:pathLst>
                <a:path w="2672072" h="2672072">
                  <a:moveTo>
                    <a:pt x="0" y="0"/>
                  </a:moveTo>
                  <a:lnTo>
                    <a:pt x="2672072" y="0"/>
                  </a:lnTo>
                  <a:lnTo>
                    <a:pt x="2672072" y="2672072"/>
                  </a:lnTo>
                  <a:lnTo>
                    <a:pt x="0" y="26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15319" y="729611"/>
              <a:ext cx="2289033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618830" y="7064813"/>
            <a:ext cx="6822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18BBC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구성</a:t>
            </a:r>
            <a:endParaRPr lang="en-US" sz="8000" dirty="0">
              <a:solidFill>
                <a:srgbClr val="18BBC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A2D38DC-B2AA-C451-4392-8FC062BF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2066</Words>
  <Application>Microsoft Office PowerPoint</Application>
  <PresentationFormat>사용자 지정</PresentationFormat>
  <Paragraphs>523</Paragraphs>
  <Slides>59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Calibri</vt:lpstr>
      <vt:lpstr>HY헤드라인M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Modern Healthcare Business Professional Medical Center Presentation의 사본</dc:title>
  <dc:creator>김종원</dc:creator>
  <cp:lastModifiedBy>이준용</cp:lastModifiedBy>
  <cp:revision>34</cp:revision>
  <dcterms:created xsi:type="dcterms:W3CDTF">2006-08-16T00:00:00Z</dcterms:created>
  <dcterms:modified xsi:type="dcterms:W3CDTF">2023-06-08T14:45:05Z</dcterms:modified>
  <dc:identifier>DAFlI0Prfe8</dc:identifier>
</cp:coreProperties>
</file>